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3"/>
  </p:notesMasterIdLst>
  <p:sldIdLst>
    <p:sldId id="256" r:id="rId2"/>
    <p:sldId id="258" r:id="rId3"/>
    <p:sldId id="261" r:id="rId4"/>
    <p:sldId id="262" r:id="rId5"/>
    <p:sldId id="263" r:id="rId6"/>
    <p:sldId id="264" r:id="rId7"/>
    <p:sldId id="265" r:id="rId8"/>
    <p:sldId id="266" r:id="rId9"/>
    <p:sldId id="267" r:id="rId10"/>
    <p:sldId id="269" r:id="rId11"/>
    <p:sldId id="27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82446" autoAdjust="0"/>
  </p:normalViewPr>
  <p:slideViewPr>
    <p:cSldViewPr>
      <p:cViewPr varScale="1">
        <p:scale>
          <a:sx n="91" d="100"/>
          <a:sy n="91" d="100"/>
        </p:scale>
        <p:origin x="21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33756-759A-478A-BD96-3260517EA38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176A67F7-D3F6-4ED6-AA49-7BBA25484ABB}">
      <dgm:prSet phldrT="[Текст]"/>
      <dgm:spPr/>
      <dgm:t>
        <a:bodyPr/>
        <a:lstStyle/>
        <a:p>
          <a:r>
            <a:rPr lang="ru-RU" dirty="0"/>
            <a:t>Положительное сальдо</a:t>
          </a:r>
        </a:p>
      </dgm:t>
    </dgm:pt>
    <dgm:pt modelId="{F98EA64C-2794-4121-92EA-CA7AF4019F05}" type="parTrans" cxnId="{AAA43A0F-5709-4DB4-A388-8166C8D7EEA5}">
      <dgm:prSet/>
      <dgm:spPr/>
      <dgm:t>
        <a:bodyPr/>
        <a:lstStyle/>
        <a:p>
          <a:endParaRPr lang="ru-RU"/>
        </a:p>
      </dgm:t>
    </dgm:pt>
    <dgm:pt modelId="{EF1F81EC-6234-4E80-A8E2-7EF384AEB945}" type="sibTrans" cxnId="{AAA43A0F-5709-4DB4-A388-8166C8D7EEA5}">
      <dgm:prSet/>
      <dgm:spPr/>
      <dgm:t>
        <a:bodyPr/>
        <a:lstStyle/>
        <a:p>
          <a:endParaRPr lang="ru-RU"/>
        </a:p>
      </dgm:t>
    </dgm:pt>
    <dgm:pt modelId="{CC183584-404E-43DE-80D6-3541981B4C52}">
      <dgm:prSet phldrT="[Текст]" custT="1"/>
      <dgm:spPr/>
      <dgm:t>
        <a:bodyPr/>
        <a:lstStyle/>
        <a:p>
          <a:r>
            <a:rPr lang="ru-RU" sz="2000" dirty="0"/>
            <a:t>Перечисления больше начислений</a:t>
          </a:r>
        </a:p>
      </dgm:t>
    </dgm:pt>
    <dgm:pt modelId="{38314274-B189-483B-BDD3-21D7248F8AA7}" type="parTrans" cxnId="{BD86F332-1D0C-4F2C-A611-1CBA9B8AADED}">
      <dgm:prSet/>
      <dgm:spPr/>
      <dgm:t>
        <a:bodyPr/>
        <a:lstStyle/>
        <a:p>
          <a:endParaRPr lang="ru-RU"/>
        </a:p>
      </dgm:t>
    </dgm:pt>
    <dgm:pt modelId="{54C9B01B-77EB-41BD-A62D-6D12AEB682EC}" type="sibTrans" cxnId="{BD86F332-1D0C-4F2C-A611-1CBA9B8AADED}">
      <dgm:prSet/>
      <dgm:spPr/>
      <dgm:t>
        <a:bodyPr/>
        <a:lstStyle/>
        <a:p>
          <a:endParaRPr lang="ru-RU"/>
        </a:p>
      </dgm:t>
    </dgm:pt>
    <dgm:pt modelId="{CC0012FC-9DCB-48EA-B182-5507AE64A3E1}">
      <dgm:prSet phldrT="[Текст]"/>
      <dgm:spPr/>
      <dgm:t>
        <a:bodyPr/>
        <a:lstStyle/>
        <a:p>
          <a:r>
            <a:rPr lang="ru-RU" dirty="0"/>
            <a:t>Отрицательное сальдо</a:t>
          </a:r>
        </a:p>
      </dgm:t>
    </dgm:pt>
    <dgm:pt modelId="{9BFD6937-429E-4410-A279-740C8B871361}" type="parTrans" cxnId="{BC776BEC-72DC-49F2-8810-4540B0BE4704}">
      <dgm:prSet/>
      <dgm:spPr/>
      <dgm:t>
        <a:bodyPr/>
        <a:lstStyle/>
        <a:p>
          <a:endParaRPr lang="ru-RU"/>
        </a:p>
      </dgm:t>
    </dgm:pt>
    <dgm:pt modelId="{C5C54B2F-4F21-4990-84A8-0E8DCF60CA9D}" type="sibTrans" cxnId="{BC776BEC-72DC-49F2-8810-4540B0BE4704}">
      <dgm:prSet/>
      <dgm:spPr/>
      <dgm:t>
        <a:bodyPr/>
        <a:lstStyle/>
        <a:p>
          <a:endParaRPr lang="ru-RU"/>
        </a:p>
      </dgm:t>
    </dgm:pt>
    <dgm:pt modelId="{6F4FBD5F-7755-4C62-AF39-A7F66C116D5F}">
      <dgm:prSet phldrT="[Текст]" custT="1"/>
      <dgm:spPr/>
      <dgm:t>
        <a:bodyPr/>
        <a:lstStyle/>
        <a:p>
          <a:r>
            <a:rPr lang="ru-RU" sz="2000" dirty="0"/>
            <a:t>Перечисления меньше начислений</a:t>
          </a:r>
        </a:p>
      </dgm:t>
    </dgm:pt>
    <dgm:pt modelId="{BF9E0439-C5C6-44EE-8FD7-ED87BBDA2E49}" type="parTrans" cxnId="{E3845440-A375-4965-BA34-8E39B0A31738}">
      <dgm:prSet/>
      <dgm:spPr/>
      <dgm:t>
        <a:bodyPr/>
        <a:lstStyle/>
        <a:p>
          <a:endParaRPr lang="ru-RU"/>
        </a:p>
      </dgm:t>
    </dgm:pt>
    <dgm:pt modelId="{C1BDE058-387E-4762-BA95-A23D39951A39}" type="sibTrans" cxnId="{E3845440-A375-4965-BA34-8E39B0A31738}">
      <dgm:prSet/>
      <dgm:spPr/>
      <dgm:t>
        <a:bodyPr/>
        <a:lstStyle/>
        <a:p>
          <a:endParaRPr lang="ru-RU"/>
        </a:p>
      </dgm:t>
    </dgm:pt>
    <dgm:pt modelId="{86738EEA-1145-4C72-9737-9F0E36FE1720}">
      <dgm:prSet phldrT="[Текст]"/>
      <dgm:spPr/>
      <dgm:t>
        <a:bodyPr/>
        <a:lstStyle/>
        <a:p>
          <a:r>
            <a:rPr lang="ru-RU" dirty="0"/>
            <a:t>Нулевое сальдо</a:t>
          </a:r>
        </a:p>
      </dgm:t>
    </dgm:pt>
    <dgm:pt modelId="{8869EF54-23E2-4C82-8F56-DB41B3DFF067}" type="parTrans" cxnId="{697D6FF5-E40B-45F0-B621-F6CF92506F46}">
      <dgm:prSet/>
      <dgm:spPr/>
      <dgm:t>
        <a:bodyPr/>
        <a:lstStyle/>
        <a:p>
          <a:endParaRPr lang="ru-RU"/>
        </a:p>
      </dgm:t>
    </dgm:pt>
    <dgm:pt modelId="{1EDA3680-DC78-47BC-8BAB-24CBEA4DC811}" type="sibTrans" cxnId="{697D6FF5-E40B-45F0-B621-F6CF92506F46}">
      <dgm:prSet/>
      <dgm:spPr/>
      <dgm:t>
        <a:bodyPr/>
        <a:lstStyle/>
        <a:p>
          <a:endParaRPr lang="ru-RU"/>
        </a:p>
      </dgm:t>
    </dgm:pt>
    <dgm:pt modelId="{DCDE5786-C4F8-4B81-AD99-6DB2E825B702}">
      <dgm:prSet phldrT="[Текст]" custT="1"/>
      <dgm:spPr/>
      <dgm:t>
        <a:bodyPr/>
        <a:lstStyle/>
        <a:p>
          <a:r>
            <a:rPr lang="ru-RU" sz="2000" dirty="0"/>
            <a:t>Перечисления равны начислениям</a:t>
          </a:r>
        </a:p>
      </dgm:t>
    </dgm:pt>
    <dgm:pt modelId="{59AA474D-0191-4513-84FE-26F912CDD14C}" type="parTrans" cxnId="{C0A2F73F-952B-43AD-A567-F55A488C6A56}">
      <dgm:prSet/>
      <dgm:spPr/>
      <dgm:t>
        <a:bodyPr/>
        <a:lstStyle/>
        <a:p>
          <a:endParaRPr lang="ru-RU"/>
        </a:p>
      </dgm:t>
    </dgm:pt>
    <dgm:pt modelId="{AE45AE7A-CF70-4048-9800-A480BDA04B89}" type="sibTrans" cxnId="{C0A2F73F-952B-43AD-A567-F55A488C6A56}">
      <dgm:prSet/>
      <dgm:spPr/>
      <dgm:t>
        <a:bodyPr/>
        <a:lstStyle/>
        <a:p>
          <a:endParaRPr lang="ru-RU"/>
        </a:p>
      </dgm:t>
    </dgm:pt>
    <dgm:pt modelId="{F2CB5498-D79C-4C30-8DC6-51A9F89B7722}" type="pres">
      <dgm:prSet presAssocID="{2B133756-759A-478A-BD96-3260517EA389}" presName="Name0" presStyleCnt="0">
        <dgm:presLayoutVars>
          <dgm:dir/>
          <dgm:animLvl val="lvl"/>
          <dgm:resizeHandles val="exact"/>
        </dgm:presLayoutVars>
      </dgm:prSet>
      <dgm:spPr/>
    </dgm:pt>
    <dgm:pt modelId="{E9C4F413-9A3F-4887-949B-D2C67BE50F57}" type="pres">
      <dgm:prSet presAssocID="{176A67F7-D3F6-4ED6-AA49-7BBA25484ABB}" presName="linNode" presStyleCnt="0"/>
      <dgm:spPr/>
    </dgm:pt>
    <dgm:pt modelId="{7642B356-4DD1-42FD-8301-6646AFE0E0BF}" type="pres">
      <dgm:prSet presAssocID="{176A67F7-D3F6-4ED6-AA49-7BBA25484ABB}" presName="parentText" presStyleLbl="node1" presStyleIdx="0" presStyleCnt="3">
        <dgm:presLayoutVars>
          <dgm:chMax val="1"/>
          <dgm:bulletEnabled val="1"/>
        </dgm:presLayoutVars>
      </dgm:prSet>
      <dgm:spPr/>
    </dgm:pt>
    <dgm:pt modelId="{E264F7D5-4A5A-4442-94D3-968693BEB697}" type="pres">
      <dgm:prSet presAssocID="{176A67F7-D3F6-4ED6-AA49-7BBA25484ABB}" presName="descendantText" presStyleLbl="alignAccFollowNode1" presStyleIdx="0" presStyleCnt="3">
        <dgm:presLayoutVars>
          <dgm:bulletEnabled val="1"/>
        </dgm:presLayoutVars>
      </dgm:prSet>
      <dgm:spPr/>
    </dgm:pt>
    <dgm:pt modelId="{8948A762-4F29-4546-842C-693CDDDD295B}" type="pres">
      <dgm:prSet presAssocID="{EF1F81EC-6234-4E80-A8E2-7EF384AEB945}" presName="sp" presStyleCnt="0"/>
      <dgm:spPr/>
    </dgm:pt>
    <dgm:pt modelId="{04753842-3D58-45CE-9274-EB9A8C236353}" type="pres">
      <dgm:prSet presAssocID="{CC0012FC-9DCB-48EA-B182-5507AE64A3E1}" presName="linNode" presStyleCnt="0"/>
      <dgm:spPr/>
    </dgm:pt>
    <dgm:pt modelId="{071C2E79-6EF9-4CB8-9950-8383A1F9B75B}" type="pres">
      <dgm:prSet presAssocID="{CC0012FC-9DCB-48EA-B182-5507AE64A3E1}" presName="parentText" presStyleLbl="node1" presStyleIdx="1" presStyleCnt="3">
        <dgm:presLayoutVars>
          <dgm:chMax val="1"/>
          <dgm:bulletEnabled val="1"/>
        </dgm:presLayoutVars>
      </dgm:prSet>
      <dgm:spPr/>
    </dgm:pt>
    <dgm:pt modelId="{C2678618-55D0-46E6-A052-7FB7B433045D}" type="pres">
      <dgm:prSet presAssocID="{CC0012FC-9DCB-48EA-B182-5507AE64A3E1}" presName="descendantText" presStyleLbl="alignAccFollowNode1" presStyleIdx="1" presStyleCnt="3">
        <dgm:presLayoutVars>
          <dgm:bulletEnabled val="1"/>
        </dgm:presLayoutVars>
      </dgm:prSet>
      <dgm:spPr/>
    </dgm:pt>
    <dgm:pt modelId="{676845A6-E559-40BE-8AB9-FDF879338348}" type="pres">
      <dgm:prSet presAssocID="{C5C54B2F-4F21-4990-84A8-0E8DCF60CA9D}" presName="sp" presStyleCnt="0"/>
      <dgm:spPr/>
    </dgm:pt>
    <dgm:pt modelId="{8A12F643-D546-4CC0-95D3-9510450DC13D}" type="pres">
      <dgm:prSet presAssocID="{86738EEA-1145-4C72-9737-9F0E36FE1720}" presName="linNode" presStyleCnt="0"/>
      <dgm:spPr/>
    </dgm:pt>
    <dgm:pt modelId="{5A4AD3BB-C42F-48EC-A460-B94D9CFD32B6}" type="pres">
      <dgm:prSet presAssocID="{86738EEA-1145-4C72-9737-9F0E36FE1720}" presName="parentText" presStyleLbl="node1" presStyleIdx="2" presStyleCnt="3">
        <dgm:presLayoutVars>
          <dgm:chMax val="1"/>
          <dgm:bulletEnabled val="1"/>
        </dgm:presLayoutVars>
      </dgm:prSet>
      <dgm:spPr/>
    </dgm:pt>
    <dgm:pt modelId="{677E02BE-CAD5-446B-A25E-FFCF47E1CBF2}" type="pres">
      <dgm:prSet presAssocID="{86738EEA-1145-4C72-9737-9F0E36FE1720}" presName="descendantText" presStyleLbl="alignAccFollowNode1" presStyleIdx="2" presStyleCnt="3">
        <dgm:presLayoutVars>
          <dgm:bulletEnabled val="1"/>
        </dgm:presLayoutVars>
      </dgm:prSet>
      <dgm:spPr/>
    </dgm:pt>
  </dgm:ptLst>
  <dgm:cxnLst>
    <dgm:cxn modelId="{AAA43A0F-5709-4DB4-A388-8166C8D7EEA5}" srcId="{2B133756-759A-478A-BD96-3260517EA389}" destId="{176A67F7-D3F6-4ED6-AA49-7BBA25484ABB}" srcOrd="0" destOrd="0" parTransId="{F98EA64C-2794-4121-92EA-CA7AF4019F05}" sibTransId="{EF1F81EC-6234-4E80-A8E2-7EF384AEB945}"/>
    <dgm:cxn modelId="{F86BA217-2E56-4A5B-9F4B-EB7F6040BAFE}" type="presOf" srcId="{DCDE5786-C4F8-4B81-AD99-6DB2E825B702}" destId="{677E02BE-CAD5-446B-A25E-FFCF47E1CBF2}" srcOrd="0" destOrd="0" presId="urn:microsoft.com/office/officeart/2005/8/layout/vList5"/>
    <dgm:cxn modelId="{50036226-FA0A-4DB3-8645-64D73B0347A1}" type="presOf" srcId="{6F4FBD5F-7755-4C62-AF39-A7F66C116D5F}" destId="{C2678618-55D0-46E6-A052-7FB7B433045D}" srcOrd="0" destOrd="0" presId="urn:microsoft.com/office/officeart/2005/8/layout/vList5"/>
    <dgm:cxn modelId="{12BED227-F65B-47C4-951D-B37F986454FE}" type="presOf" srcId="{CC0012FC-9DCB-48EA-B182-5507AE64A3E1}" destId="{071C2E79-6EF9-4CB8-9950-8383A1F9B75B}" srcOrd="0" destOrd="0" presId="urn:microsoft.com/office/officeart/2005/8/layout/vList5"/>
    <dgm:cxn modelId="{BD86F332-1D0C-4F2C-A611-1CBA9B8AADED}" srcId="{176A67F7-D3F6-4ED6-AA49-7BBA25484ABB}" destId="{CC183584-404E-43DE-80D6-3541981B4C52}" srcOrd="0" destOrd="0" parTransId="{38314274-B189-483B-BDD3-21D7248F8AA7}" sibTransId="{54C9B01B-77EB-41BD-A62D-6D12AEB682EC}"/>
    <dgm:cxn modelId="{C0A2F73F-952B-43AD-A567-F55A488C6A56}" srcId="{86738EEA-1145-4C72-9737-9F0E36FE1720}" destId="{DCDE5786-C4F8-4B81-AD99-6DB2E825B702}" srcOrd="0" destOrd="0" parTransId="{59AA474D-0191-4513-84FE-26F912CDD14C}" sibTransId="{AE45AE7A-CF70-4048-9800-A480BDA04B89}"/>
    <dgm:cxn modelId="{E3845440-A375-4965-BA34-8E39B0A31738}" srcId="{CC0012FC-9DCB-48EA-B182-5507AE64A3E1}" destId="{6F4FBD5F-7755-4C62-AF39-A7F66C116D5F}" srcOrd="0" destOrd="0" parTransId="{BF9E0439-C5C6-44EE-8FD7-ED87BBDA2E49}" sibTransId="{C1BDE058-387E-4762-BA95-A23D39951A39}"/>
    <dgm:cxn modelId="{1711C740-00EC-40CA-8883-5F668176952E}" type="presOf" srcId="{86738EEA-1145-4C72-9737-9F0E36FE1720}" destId="{5A4AD3BB-C42F-48EC-A460-B94D9CFD32B6}" srcOrd="0" destOrd="0" presId="urn:microsoft.com/office/officeart/2005/8/layout/vList5"/>
    <dgm:cxn modelId="{3F5C926F-0874-47E3-84CE-A07D7E8E3CE5}" type="presOf" srcId="{CC183584-404E-43DE-80D6-3541981B4C52}" destId="{E264F7D5-4A5A-4442-94D3-968693BEB697}" srcOrd="0" destOrd="0" presId="urn:microsoft.com/office/officeart/2005/8/layout/vList5"/>
    <dgm:cxn modelId="{1419BCB2-7AA5-4C6C-8DD7-9D15389C2B46}" type="presOf" srcId="{2B133756-759A-478A-BD96-3260517EA389}" destId="{F2CB5498-D79C-4C30-8DC6-51A9F89B7722}" srcOrd="0" destOrd="0" presId="urn:microsoft.com/office/officeart/2005/8/layout/vList5"/>
    <dgm:cxn modelId="{364831B6-77AC-4184-B532-411C07E141FE}" type="presOf" srcId="{176A67F7-D3F6-4ED6-AA49-7BBA25484ABB}" destId="{7642B356-4DD1-42FD-8301-6646AFE0E0BF}" srcOrd="0" destOrd="0" presId="urn:microsoft.com/office/officeart/2005/8/layout/vList5"/>
    <dgm:cxn modelId="{BC776BEC-72DC-49F2-8810-4540B0BE4704}" srcId="{2B133756-759A-478A-BD96-3260517EA389}" destId="{CC0012FC-9DCB-48EA-B182-5507AE64A3E1}" srcOrd="1" destOrd="0" parTransId="{9BFD6937-429E-4410-A279-740C8B871361}" sibTransId="{C5C54B2F-4F21-4990-84A8-0E8DCF60CA9D}"/>
    <dgm:cxn modelId="{697D6FF5-E40B-45F0-B621-F6CF92506F46}" srcId="{2B133756-759A-478A-BD96-3260517EA389}" destId="{86738EEA-1145-4C72-9737-9F0E36FE1720}" srcOrd="2" destOrd="0" parTransId="{8869EF54-23E2-4C82-8F56-DB41B3DFF067}" sibTransId="{1EDA3680-DC78-47BC-8BAB-24CBEA4DC811}"/>
    <dgm:cxn modelId="{70F5FB94-D80C-45F1-9E13-27114E0E7ECE}" type="presParOf" srcId="{F2CB5498-D79C-4C30-8DC6-51A9F89B7722}" destId="{E9C4F413-9A3F-4887-949B-D2C67BE50F57}" srcOrd="0" destOrd="0" presId="urn:microsoft.com/office/officeart/2005/8/layout/vList5"/>
    <dgm:cxn modelId="{2861E857-1142-4CCD-9993-D73BBAE627CC}" type="presParOf" srcId="{E9C4F413-9A3F-4887-949B-D2C67BE50F57}" destId="{7642B356-4DD1-42FD-8301-6646AFE0E0BF}" srcOrd="0" destOrd="0" presId="urn:microsoft.com/office/officeart/2005/8/layout/vList5"/>
    <dgm:cxn modelId="{8AF57587-6814-4823-BC38-3DD07667346D}" type="presParOf" srcId="{E9C4F413-9A3F-4887-949B-D2C67BE50F57}" destId="{E264F7D5-4A5A-4442-94D3-968693BEB697}" srcOrd="1" destOrd="0" presId="urn:microsoft.com/office/officeart/2005/8/layout/vList5"/>
    <dgm:cxn modelId="{9ED847EB-6708-403A-A8AE-4BF5DA9F585A}" type="presParOf" srcId="{F2CB5498-D79C-4C30-8DC6-51A9F89B7722}" destId="{8948A762-4F29-4546-842C-693CDDDD295B}" srcOrd="1" destOrd="0" presId="urn:microsoft.com/office/officeart/2005/8/layout/vList5"/>
    <dgm:cxn modelId="{A0279769-ED55-43FA-A087-3BDD0E418E3C}" type="presParOf" srcId="{F2CB5498-D79C-4C30-8DC6-51A9F89B7722}" destId="{04753842-3D58-45CE-9274-EB9A8C236353}" srcOrd="2" destOrd="0" presId="urn:microsoft.com/office/officeart/2005/8/layout/vList5"/>
    <dgm:cxn modelId="{2BB87BF6-5983-41DA-B505-DB582052F08A}" type="presParOf" srcId="{04753842-3D58-45CE-9274-EB9A8C236353}" destId="{071C2E79-6EF9-4CB8-9950-8383A1F9B75B}" srcOrd="0" destOrd="0" presId="urn:microsoft.com/office/officeart/2005/8/layout/vList5"/>
    <dgm:cxn modelId="{E9747B49-5E80-4258-8E80-F659E0DD3143}" type="presParOf" srcId="{04753842-3D58-45CE-9274-EB9A8C236353}" destId="{C2678618-55D0-46E6-A052-7FB7B433045D}" srcOrd="1" destOrd="0" presId="urn:microsoft.com/office/officeart/2005/8/layout/vList5"/>
    <dgm:cxn modelId="{0004B7A2-4172-402A-851C-A561EE4D653E}" type="presParOf" srcId="{F2CB5498-D79C-4C30-8DC6-51A9F89B7722}" destId="{676845A6-E559-40BE-8AB9-FDF879338348}" srcOrd="3" destOrd="0" presId="urn:microsoft.com/office/officeart/2005/8/layout/vList5"/>
    <dgm:cxn modelId="{65777142-071F-4E90-BEF3-FEA088996C4E}" type="presParOf" srcId="{F2CB5498-D79C-4C30-8DC6-51A9F89B7722}" destId="{8A12F643-D546-4CC0-95D3-9510450DC13D}" srcOrd="4" destOrd="0" presId="urn:microsoft.com/office/officeart/2005/8/layout/vList5"/>
    <dgm:cxn modelId="{667CAEEB-E56F-4CA7-8C95-E47308819458}" type="presParOf" srcId="{8A12F643-D546-4CC0-95D3-9510450DC13D}" destId="{5A4AD3BB-C42F-48EC-A460-B94D9CFD32B6}" srcOrd="0" destOrd="0" presId="urn:microsoft.com/office/officeart/2005/8/layout/vList5"/>
    <dgm:cxn modelId="{F36006E2-5664-4355-9E5D-5D21ECFE03B1}" type="presParOf" srcId="{8A12F643-D546-4CC0-95D3-9510450DC13D}" destId="{677E02BE-CAD5-446B-A25E-FFCF47E1CB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C2BA2E-545D-4330-8C96-9BF589BAD466}" type="doc">
      <dgm:prSet loTypeId="urn:microsoft.com/office/officeart/2005/8/layout/hProcess9" loCatId="process" qsTypeId="urn:microsoft.com/office/officeart/2005/8/quickstyle/simple1" qsCatId="simple" csTypeId="urn:microsoft.com/office/officeart/2005/8/colors/accent1_2" csCatId="accent1" phldr="1"/>
      <dgm:spPr/>
    </dgm:pt>
    <dgm:pt modelId="{08A20971-9499-4E42-94A5-FE8B20E54AE3}">
      <dgm:prSet phldrT="[Текст]"/>
      <dgm:spPr/>
      <dgm:t>
        <a:bodyPr/>
        <a:lstStyle/>
        <a:p>
          <a:r>
            <a:rPr lang="ru-RU" b="1" u="sng" dirty="0">
              <a:solidFill>
                <a:srgbClr val="FFFF00"/>
              </a:solidFill>
              <a:latin typeface="Times New Roman" panose="02020603050405020304" pitchFamily="18" charset="0"/>
              <a:cs typeface="Times New Roman" panose="02020603050405020304" pitchFamily="18" charset="0"/>
            </a:rPr>
            <a:t>1-ая очередь </a:t>
          </a:r>
          <a:r>
            <a:rPr lang="ru-RU" b="1" dirty="0">
              <a:solidFill>
                <a:schemeClr val="bg1"/>
              </a:solidFill>
              <a:latin typeface="Times New Roman" panose="02020603050405020304" pitchFamily="18" charset="0"/>
              <a:cs typeface="Times New Roman" panose="02020603050405020304" pitchFamily="18" charset="0"/>
            </a:rPr>
            <a:t>недоимка </a:t>
          </a:r>
          <a:r>
            <a:rPr lang="ru-RU" dirty="0">
              <a:solidFill>
                <a:schemeClr val="bg1"/>
              </a:solidFill>
              <a:latin typeface="Times New Roman" panose="02020603050405020304" pitchFamily="18" charset="0"/>
              <a:cs typeface="Times New Roman" panose="02020603050405020304" pitchFamily="18" charset="0"/>
            </a:rPr>
            <a:t>– </a:t>
          </a:r>
          <a:r>
            <a:rPr lang="ru-RU" b="1" dirty="0">
              <a:solidFill>
                <a:schemeClr val="bg1"/>
              </a:solidFill>
              <a:latin typeface="Times New Roman" panose="02020603050405020304" pitchFamily="18" charset="0"/>
              <a:cs typeface="Times New Roman" panose="02020603050405020304" pitchFamily="18" charset="0"/>
            </a:rPr>
            <a:t>начиная с налога с более ранним сроком уплаты</a:t>
          </a:r>
          <a:endParaRPr lang="ru-RU" dirty="0">
            <a:solidFill>
              <a:schemeClr val="bg1"/>
            </a:solidFill>
          </a:endParaRPr>
        </a:p>
      </dgm:t>
    </dgm:pt>
    <dgm:pt modelId="{8D6FAD0B-A103-448E-B22C-4701C48FD841}" type="parTrans" cxnId="{324CDCEB-74CC-43AD-83CE-BCB849E216E2}">
      <dgm:prSet/>
      <dgm:spPr/>
      <dgm:t>
        <a:bodyPr/>
        <a:lstStyle/>
        <a:p>
          <a:endParaRPr lang="ru-RU"/>
        </a:p>
      </dgm:t>
    </dgm:pt>
    <dgm:pt modelId="{BC2EB1DA-1387-4C2B-B1D4-11AE9EE84405}" type="sibTrans" cxnId="{324CDCEB-74CC-43AD-83CE-BCB849E216E2}">
      <dgm:prSet/>
      <dgm:spPr/>
      <dgm:t>
        <a:bodyPr/>
        <a:lstStyle/>
        <a:p>
          <a:endParaRPr lang="ru-RU"/>
        </a:p>
      </dgm:t>
    </dgm:pt>
    <dgm:pt modelId="{DE844816-895D-458E-A46C-4F4725AA8529}">
      <dgm:prSet phldrT="[Текст]"/>
      <dgm:spPr/>
      <dgm:t>
        <a:bodyPr/>
        <a:lstStyle/>
        <a:p>
          <a:r>
            <a:rPr lang="ru-RU" b="1" u="sng" dirty="0">
              <a:solidFill>
                <a:srgbClr val="FFFF00"/>
              </a:solidFill>
              <a:latin typeface="Times New Roman" panose="02020603050405020304" pitchFamily="18" charset="0"/>
              <a:cs typeface="Times New Roman" panose="02020603050405020304" pitchFamily="18" charset="0"/>
            </a:rPr>
            <a:t>2-ая очередь </a:t>
          </a:r>
          <a:r>
            <a:rPr lang="ru-RU" b="1" dirty="0">
              <a:solidFill>
                <a:schemeClr val="bg1"/>
              </a:solidFill>
              <a:latin typeface="Times New Roman" panose="02020603050405020304" pitchFamily="18" charset="0"/>
              <a:cs typeface="Times New Roman" panose="02020603050405020304" pitchFamily="18" charset="0"/>
            </a:rPr>
            <a:t>текущие налоги и страховые взносы – с текущим сроком уплаты</a:t>
          </a:r>
          <a:endParaRPr lang="ru-RU" dirty="0">
            <a:solidFill>
              <a:schemeClr val="bg1"/>
            </a:solidFill>
          </a:endParaRPr>
        </a:p>
      </dgm:t>
    </dgm:pt>
    <dgm:pt modelId="{9E55A186-671C-4535-A20F-4C35F1298DAA}" type="parTrans" cxnId="{AA035C67-6FD5-4B0A-8874-EF6AFEC3946C}">
      <dgm:prSet/>
      <dgm:spPr/>
      <dgm:t>
        <a:bodyPr/>
        <a:lstStyle/>
        <a:p>
          <a:endParaRPr lang="ru-RU"/>
        </a:p>
      </dgm:t>
    </dgm:pt>
    <dgm:pt modelId="{C238E7AE-81DB-407A-9D36-2C51854B444B}" type="sibTrans" cxnId="{AA035C67-6FD5-4B0A-8874-EF6AFEC3946C}">
      <dgm:prSet/>
      <dgm:spPr/>
      <dgm:t>
        <a:bodyPr/>
        <a:lstStyle/>
        <a:p>
          <a:endParaRPr lang="ru-RU"/>
        </a:p>
      </dgm:t>
    </dgm:pt>
    <dgm:pt modelId="{2403C159-8E80-4EEE-8AA2-0ADA227474E6}">
      <dgm:prSet phldrT="[Текст]"/>
      <dgm:spPr/>
      <dgm:t>
        <a:bodyPr/>
        <a:lstStyle/>
        <a:p>
          <a:r>
            <a:rPr lang="ru-RU" b="1" u="sng" dirty="0">
              <a:solidFill>
                <a:srgbClr val="FFFF00"/>
              </a:solidFill>
              <a:latin typeface="Times New Roman" panose="02020603050405020304" pitchFamily="18" charset="0"/>
              <a:cs typeface="Times New Roman" panose="02020603050405020304" pitchFamily="18" charset="0"/>
            </a:rPr>
            <a:t>3-я очередь </a:t>
          </a:r>
          <a:r>
            <a:rPr lang="ru-RU" b="1" dirty="0">
              <a:solidFill>
                <a:schemeClr val="bg1"/>
              </a:solidFill>
              <a:latin typeface="Times New Roman" panose="02020603050405020304" pitchFamily="18" charset="0"/>
              <a:cs typeface="Times New Roman" panose="02020603050405020304" pitchFamily="18" charset="0"/>
            </a:rPr>
            <a:t>пени, проценты и штрафы</a:t>
          </a:r>
        </a:p>
        <a:p>
          <a:r>
            <a:rPr lang="ru-RU" b="1" dirty="0">
              <a:solidFill>
                <a:schemeClr val="bg1"/>
              </a:solidFill>
              <a:latin typeface="Times New Roman" panose="02020603050405020304" pitchFamily="18" charset="0"/>
              <a:cs typeface="Times New Roman" panose="02020603050405020304" pitchFamily="18" charset="0"/>
            </a:rPr>
            <a:t>соответственно</a:t>
          </a:r>
          <a:endParaRPr lang="ru-RU" dirty="0">
            <a:solidFill>
              <a:schemeClr val="bg1"/>
            </a:solidFill>
          </a:endParaRPr>
        </a:p>
      </dgm:t>
    </dgm:pt>
    <dgm:pt modelId="{A4A341B9-B83D-411E-896A-7BB724444DD9}" type="parTrans" cxnId="{29BE3092-BD92-46F8-8AAB-2F3F7298DEBE}">
      <dgm:prSet/>
      <dgm:spPr/>
      <dgm:t>
        <a:bodyPr/>
        <a:lstStyle/>
        <a:p>
          <a:endParaRPr lang="ru-RU"/>
        </a:p>
      </dgm:t>
    </dgm:pt>
    <dgm:pt modelId="{0097EAAD-EB0A-41DB-BD57-2ED0A645A6E1}" type="sibTrans" cxnId="{29BE3092-BD92-46F8-8AAB-2F3F7298DEBE}">
      <dgm:prSet/>
      <dgm:spPr/>
      <dgm:t>
        <a:bodyPr/>
        <a:lstStyle/>
        <a:p>
          <a:endParaRPr lang="ru-RU"/>
        </a:p>
      </dgm:t>
    </dgm:pt>
    <dgm:pt modelId="{4AF989B1-2EFF-45C0-8BCD-09612A53CDEB}" type="pres">
      <dgm:prSet presAssocID="{6AC2BA2E-545D-4330-8C96-9BF589BAD466}" presName="CompostProcess" presStyleCnt="0">
        <dgm:presLayoutVars>
          <dgm:dir/>
          <dgm:resizeHandles val="exact"/>
        </dgm:presLayoutVars>
      </dgm:prSet>
      <dgm:spPr/>
    </dgm:pt>
    <dgm:pt modelId="{78E2D101-BD09-4A0A-93EF-0BE6E1C136A9}" type="pres">
      <dgm:prSet presAssocID="{6AC2BA2E-545D-4330-8C96-9BF589BAD466}" presName="arrow" presStyleLbl="bgShp" presStyleIdx="0" presStyleCnt="1" custLinFactNeighborY="-2326"/>
      <dgm:spPr/>
    </dgm:pt>
    <dgm:pt modelId="{74FA2224-3F9F-4622-82C9-860015021446}" type="pres">
      <dgm:prSet presAssocID="{6AC2BA2E-545D-4330-8C96-9BF589BAD466}" presName="linearProcess" presStyleCnt="0"/>
      <dgm:spPr/>
    </dgm:pt>
    <dgm:pt modelId="{3014F07C-17E2-4F4E-BC64-F96053C085A7}" type="pres">
      <dgm:prSet presAssocID="{08A20971-9499-4E42-94A5-FE8B20E54AE3}" presName="textNode" presStyleLbl="node1" presStyleIdx="0" presStyleCnt="3">
        <dgm:presLayoutVars>
          <dgm:bulletEnabled val="1"/>
        </dgm:presLayoutVars>
      </dgm:prSet>
      <dgm:spPr/>
    </dgm:pt>
    <dgm:pt modelId="{531F7FC1-ED73-4864-9E22-9413E0700AC8}" type="pres">
      <dgm:prSet presAssocID="{BC2EB1DA-1387-4C2B-B1D4-11AE9EE84405}" presName="sibTrans" presStyleCnt="0"/>
      <dgm:spPr/>
    </dgm:pt>
    <dgm:pt modelId="{3ADC9339-3399-4226-B90E-BB897AB06881}" type="pres">
      <dgm:prSet presAssocID="{DE844816-895D-458E-A46C-4F4725AA8529}" presName="textNode" presStyleLbl="node1" presStyleIdx="1" presStyleCnt="3">
        <dgm:presLayoutVars>
          <dgm:bulletEnabled val="1"/>
        </dgm:presLayoutVars>
      </dgm:prSet>
      <dgm:spPr/>
    </dgm:pt>
    <dgm:pt modelId="{FC27D559-1164-4735-B3A6-6C1234F00966}" type="pres">
      <dgm:prSet presAssocID="{C238E7AE-81DB-407A-9D36-2C51854B444B}" presName="sibTrans" presStyleCnt="0"/>
      <dgm:spPr/>
    </dgm:pt>
    <dgm:pt modelId="{86E7B0E9-2D04-4402-A6AE-B069345349C5}" type="pres">
      <dgm:prSet presAssocID="{2403C159-8E80-4EEE-8AA2-0ADA227474E6}" presName="textNode" presStyleLbl="node1" presStyleIdx="2" presStyleCnt="3">
        <dgm:presLayoutVars>
          <dgm:bulletEnabled val="1"/>
        </dgm:presLayoutVars>
      </dgm:prSet>
      <dgm:spPr/>
    </dgm:pt>
  </dgm:ptLst>
  <dgm:cxnLst>
    <dgm:cxn modelId="{D66D6E01-CF48-4BFA-8A77-17B72A4DB542}" type="presOf" srcId="{2403C159-8E80-4EEE-8AA2-0ADA227474E6}" destId="{86E7B0E9-2D04-4402-A6AE-B069345349C5}" srcOrd="0" destOrd="0" presId="urn:microsoft.com/office/officeart/2005/8/layout/hProcess9"/>
    <dgm:cxn modelId="{8FC87E05-76E1-4FCE-83FB-76AFB944120A}" type="presOf" srcId="{6AC2BA2E-545D-4330-8C96-9BF589BAD466}" destId="{4AF989B1-2EFF-45C0-8BCD-09612A53CDEB}" srcOrd="0" destOrd="0" presId="urn:microsoft.com/office/officeart/2005/8/layout/hProcess9"/>
    <dgm:cxn modelId="{8541DA26-9719-4E5E-B7E7-27C86E0E4463}" type="presOf" srcId="{DE844816-895D-458E-A46C-4F4725AA8529}" destId="{3ADC9339-3399-4226-B90E-BB897AB06881}" srcOrd="0" destOrd="0" presId="urn:microsoft.com/office/officeart/2005/8/layout/hProcess9"/>
    <dgm:cxn modelId="{AA035C67-6FD5-4B0A-8874-EF6AFEC3946C}" srcId="{6AC2BA2E-545D-4330-8C96-9BF589BAD466}" destId="{DE844816-895D-458E-A46C-4F4725AA8529}" srcOrd="1" destOrd="0" parTransId="{9E55A186-671C-4535-A20F-4C35F1298DAA}" sibTransId="{C238E7AE-81DB-407A-9D36-2C51854B444B}"/>
    <dgm:cxn modelId="{76396C52-22DC-48DF-B710-E2115731E304}" type="presOf" srcId="{08A20971-9499-4E42-94A5-FE8B20E54AE3}" destId="{3014F07C-17E2-4F4E-BC64-F96053C085A7}" srcOrd="0" destOrd="0" presId="urn:microsoft.com/office/officeart/2005/8/layout/hProcess9"/>
    <dgm:cxn modelId="{29BE3092-BD92-46F8-8AAB-2F3F7298DEBE}" srcId="{6AC2BA2E-545D-4330-8C96-9BF589BAD466}" destId="{2403C159-8E80-4EEE-8AA2-0ADA227474E6}" srcOrd="2" destOrd="0" parTransId="{A4A341B9-B83D-411E-896A-7BB724444DD9}" sibTransId="{0097EAAD-EB0A-41DB-BD57-2ED0A645A6E1}"/>
    <dgm:cxn modelId="{324CDCEB-74CC-43AD-83CE-BCB849E216E2}" srcId="{6AC2BA2E-545D-4330-8C96-9BF589BAD466}" destId="{08A20971-9499-4E42-94A5-FE8B20E54AE3}" srcOrd="0" destOrd="0" parTransId="{8D6FAD0B-A103-448E-B22C-4701C48FD841}" sibTransId="{BC2EB1DA-1387-4C2B-B1D4-11AE9EE84405}"/>
    <dgm:cxn modelId="{3037ED8A-DBB0-4F9C-874F-BFEB064439DB}" type="presParOf" srcId="{4AF989B1-2EFF-45C0-8BCD-09612A53CDEB}" destId="{78E2D101-BD09-4A0A-93EF-0BE6E1C136A9}" srcOrd="0" destOrd="0" presId="urn:microsoft.com/office/officeart/2005/8/layout/hProcess9"/>
    <dgm:cxn modelId="{1EDA5EFE-2EA5-4378-BF33-125E0815D209}" type="presParOf" srcId="{4AF989B1-2EFF-45C0-8BCD-09612A53CDEB}" destId="{74FA2224-3F9F-4622-82C9-860015021446}" srcOrd="1" destOrd="0" presId="urn:microsoft.com/office/officeart/2005/8/layout/hProcess9"/>
    <dgm:cxn modelId="{F09F6792-78D5-4C53-ACF0-A739797F6FDD}" type="presParOf" srcId="{74FA2224-3F9F-4622-82C9-860015021446}" destId="{3014F07C-17E2-4F4E-BC64-F96053C085A7}" srcOrd="0" destOrd="0" presId="urn:microsoft.com/office/officeart/2005/8/layout/hProcess9"/>
    <dgm:cxn modelId="{926755BC-CFA3-433D-AA6B-A38EA173070A}" type="presParOf" srcId="{74FA2224-3F9F-4622-82C9-860015021446}" destId="{531F7FC1-ED73-4864-9E22-9413E0700AC8}" srcOrd="1" destOrd="0" presId="urn:microsoft.com/office/officeart/2005/8/layout/hProcess9"/>
    <dgm:cxn modelId="{048E6A52-73AC-4557-81EB-5F2FA83CBBC8}" type="presParOf" srcId="{74FA2224-3F9F-4622-82C9-860015021446}" destId="{3ADC9339-3399-4226-B90E-BB897AB06881}" srcOrd="2" destOrd="0" presId="urn:microsoft.com/office/officeart/2005/8/layout/hProcess9"/>
    <dgm:cxn modelId="{20938EA8-0F06-4BBA-A03C-8B68080746F7}" type="presParOf" srcId="{74FA2224-3F9F-4622-82C9-860015021446}" destId="{FC27D559-1164-4735-B3A6-6C1234F00966}" srcOrd="3" destOrd="0" presId="urn:microsoft.com/office/officeart/2005/8/layout/hProcess9"/>
    <dgm:cxn modelId="{675F5575-DA84-4358-A75E-158B0381A8CA}" type="presParOf" srcId="{74FA2224-3F9F-4622-82C9-860015021446}" destId="{86E7B0E9-2D04-4402-A6AE-B069345349C5}"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6E55F-9F48-4E62-B48D-9954D74EE9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E277DE41-F52B-45D9-91EA-68109BD400C9}">
      <dgm:prSet phldrT="[Текст]"/>
      <dgm:spPr/>
      <dgm:t>
        <a:bodyPr/>
        <a:lstStyle/>
        <a:p>
          <a:r>
            <a:rPr lang="ru-RU" dirty="0"/>
            <a:t>НДФЛ</a:t>
          </a:r>
        </a:p>
      </dgm:t>
    </dgm:pt>
    <dgm:pt modelId="{37C74DD1-40E1-4E8F-B866-6656C2A10B88}" type="parTrans" cxnId="{734E9253-1978-4F73-9A7A-3623F4624139}">
      <dgm:prSet/>
      <dgm:spPr/>
      <dgm:t>
        <a:bodyPr/>
        <a:lstStyle/>
        <a:p>
          <a:endParaRPr lang="ru-RU"/>
        </a:p>
      </dgm:t>
    </dgm:pt>
    <dgm:pt modelId="{0652A305-F6E3-4DC5-9581-99759C77702E}" type="sibTrans" cxnId="{734E9253-1978-4F73-9A7A-3623F4624139}">
      <dgm:prSet/>
      <dgm:spPr/>
      <dgm:t>
        <a:bodyPr/>
        <a:lstStyle/>
        <a:p>
          <a:endParaRPr lang="ru-RU"/>
        </a:p>
      </dgm:t>
    </dgm:pt>
    <dgm:pt modelId="{920CBF8B-3A2F-45A4-8BF8-AA54E52FA2CC}">
      <dgm:prSet phldrT="[Текст]"/>
      <dgm:spPr/>
      <dgm:t>
        <a:bodyPr/>
        <a:lstStyle/>
        <a:p>
          <a:r>
            <a:rPr lang="ru-RU" dirty="0"/>
            <a:t>ИН ЮЛ</a:t>
          </a:r>
        </a:p>
      </dgm:t>
    </dgm:pt>
    <dgm:pt modelId="{417D8F0E-8246-4100-8C7C-8B1B1775B8BE}" type="parTrans" cxnId="{CACDE046-88DB-471E-B2D0-C1A8AF0F86B8}">
      <dgm:prSet/>
      <dgm:spPr/>
      <dgm:t>
        <a:bodyPr/>
        <a:lstStyle/>
        <a:p>
          <a:endParaRPr lang="ru-RU"/>
        </a:p>
      </dgm:t>
    </dgm:pt>
    <dgm:pt modelId="{CB48453F-3306-40DC-8466-3DDAB1065CE8}" type="sibTrans" cxnId="{CACDE046-88DB-471E-B2D0-C1A8AF0F86B8}">
      <dgm:prSet/>
      <dgm:spPr/>
      <dgm:t>
        <a:bodyPr/>
        <a:lstStyle/>
        <a:p>
          <a:endParaRPr lang="ru-RU"/>
        </a:p>
      </dgm:t>
    </dgm:pt>
    <dgm:pt modelId="{A65E9182-0497-4DFC-9ED3-F67C44590C73}">
      <dgm:prSet phldrT="[Текст]"/>
      <dgm:spPr/>
      <dgm:t>
        <a:bodyPr/>
        <a:lstStyle/>
        <a:p>
          <a:r>
            <a:rPr lang="ru-RU" dirty="0"/>
            <a:t>УСН</a:t>
          </a:r>
        </a:p>
      </dgm:t>
    </dgm:pt>
    <dgm:pt modelId="{8F992354-F8A0-408C-A66D-824535290823}" type="parTrans" cxnId="{613356B0-4554-436D-A629-E2C69D51FA8F}">
      <dgm:prSet/>
      <dgm:spPr/>
      <dgm:t>
        <a:bodyPr/>
        <a:lstStyle/>
        <a:p>
          <a:endParaRPr lang="ru-RU"/>
        </a:p>
      </dgm:t>
    </dgm:pt>
    <dgm:pt modelId="{073D6C3B-BEAE-4324-9FED-C76F21BD948D}" type="sibTrans" cxnId="{613356B0-4554-436D-A629-E2C69D51FA8F}">
      <dgm:prSet/>
      <dgm:spPr/>
      <dgm:t>
        <a:bodyPr/>
        <a:lstStyle/>
        <a:p>
          <a:endParaRPr lang="ru-RU"/>
        </a:p>
      </dgm:t>
    </dgm:pt>
    <dgm:pt modelId="{B8A2B854-A48A-40BB-90C6-373314112423}">
      <dgm:prSet phldrT="[Текст]"/>
      <dgm:spPr/>
      <dgm:t>
        <a:bodyPr/>
        <a:lstStyle/>
        <a:p>
          <a:r>
            <a:rPr lang="ru-RU" dirty="0"/>
            <a:t>СВ</a:t>
          </a:r>
        </a:p>
      </dgm:t>
    </dgm:pt>
    <dgm:pt modelId="{7540B68A-9381-48F2-BC64-196E364627EA}" type="parTrans" cxnId="{87BFE6CC-514D-47FA-872B-B0BC5DE5C6D4}">
      <dgm:prSet/>
      <dgm:spPr/>
      <dgm:t>
        <a:bodyPr/>
        <a:lstStyle/>
        <a:p>
          <a:endParaRPr lang="ru-RU"/>
        </a:p>
      </dgm:t>
    </dgm:pt>
    <dgm:pt modelId="{D4745CF1-9506-406B-A74B-2EAD0AE0C3DA}" type="sibTrans" cxnId="{87BFE6CC-514D-47FA-872B-B0BC5DE5C6D4}">
      <dgm:prSet/>
      <dgm:spPr/>
      <dgm:t>
        <a:bodyPr/>
        <a:lstStyle/>
        <a:p>
          <a:endParaRPr lang="ru-RU"/>
        </a:p>
      </dgm:t>
    </dgm:pt>
    <dgm:pt modelId="{FB80B4BF-45F8-483A-AFE7-A967A07F0EF9}" type="pres">
      <dgm:prSet presAssocID="{4C86E55F-9F48-4E62-B48D-9954D74EE968}" presName="diagram" presStyleCnt="0">
        <dgm:presLayoutVars>
          <dgm:dir/>
          <dgm:resizeHandles val="exact"/>
        </dgm:presLayoutVars>
      </dgm:prSet>
      <dgm:spPr/>
    </dgm:pt>
    <dgm:pt modelId="{37B3F15F-2B83-4035-ABD8-07D4081A3706}" type="pres">
      <dgm:prSet presAssocID="{E277DE41-F52B-45D9-91EA-68109BD400C9}" presName="node" presStyleLbl="node1" presStyleIdx="0" presStyleCnt="4">
        <dgm:presLayoutVars>
          <dgm:bulletEnabled val="1"/>
        </dgm:presLayoutVars>
      </dgm:prSet>
      <dgm:spPr/>
    </dgm:pt>
    <dgm:pt modelId="{CEBF8440-878B-4246-AF5F-2444A037D05F}" type="pres">
      <dgm:prSet presAssocID="{0652A305-F6E3-4DC5-9581-99759C77702E}" presName="sibTrans" presStyleCnt="0"/>
      <dgm:spPr/>
    </dgm:pt>
    <dgm:pt modelId="{54EB4078-11D3-4862-9D73-EE3BB172BE32}" type="pres">
      <dgm:prSet presAssocID="{920CBF8B-3A2F-45A4-8BF8-AA54E52FA2CC}" presName="node" presStyleLbl="node1" presStyleIdx="1" presStyleCnt="4">
        <dgm:presLayoutVars>
          <dgm:bulletEnabled val="1"/>
        </dgm:presLayoutVars>
      </dgm:prSet>
      <dgm:spPr/>
    </dgm:pt>
    <dgm:pt modelId="{A5C4D7C5-4ABA-4BC1-BA43-59E3BD815AA9}" type="pres">
      <dgm:prSet presAssocID="{CB48453F-3306-40DC-8466-3DDAB1065CE8}" presName="sibTrans" presStyleCnt="0"/>
      <dgm:spPr/>
    </dgm:pt>
    <dgm:pt modelId="{AE9ED6D0-5197-4E63-8F7E-D4EE91BC0948}" type="pres">
      <dgm:prSet presAssocID="{A65E9182-0497-4DFC-9ED3-F67C44590C73}" presName="node" presStyleLbl="node1" presStyleIdx="2" presStyleCnt="4">
        <dgm:presLayoutVars>
          <dgm:bulletEnabled val="1"/>
        </dgm:presLayoutVars>
      </dgm:prSet>
      <dgm:spPr/>
    </dgm:pt>
    <dgm:pt modelId="{B63D8851-7671-48A0-93ED-65978224DF23}" type="pres">
      <dgm:prSet presAssocID="{073D6C3B-BEAE-4324-9FED-C76F21BD948D}" presName="sibTrans" presStyleCnt="0"/>
      <dgm:spPr/>
    </dgm:pt>
    <dgm:pt modelId="{5106DF76-FE19-4372-A2EB-F6AB5EAC25CB}" type="pres">
      <dgm:prSet presAssocID="{B8A2B854-A48A-40BB-90C6-373314112423}" presName="node" presStyleLbl="node1" presStyleIdx="3" presStyleCnt="4">
        <dgm:presLayoutVars>
          <dgm:bulletEnabled val="1"/>
        </dgm:presLayoutVars>
      </dgm:prSet>
      <dgm:spPr/>
    </dgm:pt>
  </dgm:ptLst>
  <dgm:cxnLst>
    <dgm:cxn modelId="{59542614-80FC-4610-B502-4797BC5D550C}" type="presOf" srcId="{4C86E55F-9F48-4E62-B48D-9954D74EE968}" destId="{FB80B4BF-45F8-483A-AFE7-A967A07F0EF9}" srcOrd="0" destOrd="0" presId="urn:microsoft.com/office/officeart/2005/8/layout/default"/>
    <dgm:cxn modelId="{B153C538-0CF4-4D4A-92A0-D637C00FAD88}" type="presOf" srcId="{B8A2B854-A48A-40BB-90C6-373314112423}" destId="{5106DF76-FE19-4372-A2EB-F6AB5EAC25CB}" srcOrd="0" destOrd="0" presId="urn:microsoft.com/office/officeart/2005/8/layout/default"/>
    <dgm:cxn modelId="{CACDE046-88DB-471E-B2D0-C1A8AF0F86B8}" srcId="{4C86E55F-9F48-4E62-B48D-9954D74EE968}" destId="{920CBF8B-3A2F-45A4-8BF8-AA54E52FA2CC}" srcOrd="1" destOrd="0" parTransId="{417D8F0E-8246-4100-8C7C-8B1B1775B8BE}" sibTransId="{CB48453F-3306-40DC-8466-3DDAB1065CE8}"/>
    <dgm:cxn modelId="{734E9253-1978-4F73-9A7A-3623F4624139}" srcId="{4C86E55F-9F48-4E62-B48D-9954D74EE968}" destId="{E277DE41-F52B-45D9-91EA-68109BD400C9}" srcOrd="0" destOrd="0" parTransId="{37C74DD1-40E1-4E8F-B866-6656C2A10B88}" sibTransId="{0652A305-F6E3-4DC5-9581-99759C77702E}"/>
    <dgm:cxn modelId="{AF641859-910E-4690-A7AF-80002F7772C7}" type="presOf" srcId="{E277DE41-F52B-45D9-91EA-68109BD400C9}" destId="{37B3F15F-2B83-4035-ABD8-07D4081A3706}" srcOrd="0" destOrd="0" presId="urn:microsoft.com/office/officeart/2005/8/layout/default"/>
    <dgm:cxn modelId="{EB41018B-6F39-484A-973C-594C0D0FA0E6}" type="presOf" srcId="{A65E9182-0497-4DFC-9ED3-F67C44590C73}" destId="{AE9ED6D0-5197-4E63-8F7E-D4EE91BC0948}" srcOrd="0" destOrd="0" presId="urn:microsoft.com/office/officeart/2005/8/layout/default"/>
    <dgm:cxn modelId="{613356B0-4554-436D-A629-E2C69D51FA8F}" srcId="{4C86E55F-9F48-4E62-B48D-9954D74EE968}" destId="{A65E9182-0497-4DFC-9ED3-F67C44590C73}" srcOrd="2" destOrd="0" parTransId="{8F992354-F8A0-408C-A66D-824535290823}" sibTransId="{073D6C3B-BEAE-4324-9FED-C76F21BD948D}"/>
    <dgm:cxn modelId="{87BFE6CC-514D-47FA-872B-B0BC5DE5C6D4}" srcId="{4C86E55F-9F48-4E62-B48D-9954D74EE968}" destId="{B8A2B854-A48A-40BB-90C6-373314112423}" srcOrd="3" destOrd="0" parTransId="{7540B68A-9381-48F2-BC64-196E364627EA}" sibTransId="{D4745CF1-9506-406B-A74B-2EAD0AE0C3DA}"/>
    <dgm:cxn modelId="{B5A0A1DF-AF3E-4CDE-A46A-22DBF5B136EB}" type="presOf" srcId="{920CBF8B-3A2F-45A4-8BF8-AA54E52FA2CC}" destId="{54EB4078-11D3-4862-9D73-EE3BB172BE32}" srcOrd="0" destOrd="0" presId="urn:microsoft.com/office/officeart/2005/8/layout/default"/>
    <dgm:cxn modelId="{F25A36FE-5338-4793-8860-C03C4BB7B205}" type="presParOf" srcId="{FB80B4BF-45F8-483A-AFE7-A967A07F0EF9}" destId="{37B3F15F-2B83-4035-ABD8-07D4081A3706}" srcOrd="0" destOrd="0" presId="urn:microsoft.com/office/officeart/2005/8/layout/default"/>
    <dgm:cxn modelId="{73ECC618-0F2B-4E58-99AB-A3AE453AC989}" type="presParOf" srcId="{FB80B4BF-45F8-483A-AFE7-A967A07F0EF9}" destId="{CEBF8440-878B-4246-AF5F-2444A037D05F}" srcOrd="1" destOrd="0" presId="urn:microsoft.com/office/officeart/2005/8/layout/default"/>
    <dgm:cxn modelId="{47CF1A8E-F9B4-42F4-8087-628C885DE6DD}" type="presParOf" srcId="{FB80B4BF-45F8-483A-AFE7-A967A07F0EF9}" destId="{54EB4078-11D3-4862-9D73-EE3BB172BE32}" srcOrd="2" destOrd="0" presId="urn:microsoft.com/office/officeart/2005/8/layout/default"/>
    <dgm:cxn modelId="{698F9818-C984-4C4B-AF6E-82198C2B1D8F}" type="presParOf" srcId="{FB80B4BF-45F8-483A-AFE7-A967A07F0EF9}" destId="{A5C4D7C5-4ABA-4BC1-BA43-59E3BD815AA9}" srcOrd="3" destOrd="0" presId="urn:microsoft.com/office/officeart/2005/8/layout/default"/>
    <dgm:cxn modelId="{E8F74F70-50EA-40F4-950E-DED5A60F26A4}" type="presParOf" srcId="{FB80B4BF-45F8-483A-AFE7-A967A07F0EF9}" destId="{AE9ED6D0-5197-4E63-8F7E-D4EE91BC0948}" srcOrd="4" destOrd="0" presId="urn:microsoft.com/office/officeart/2005/8/layout/default"/>
    <dgm:cxn modelId="{2EA7EDD5-B747-4BBF-9E24-147315D22DBF}" type="presParOf" srcId="{FB80B4BF-45F8-483A-AFE7-A967A07F0EF9}" destId="{B63D8851-7671-48A0-93ED-65978224DF23}" srcOrd="5" destOrd="0" presId="urn:microsoft.com/office/officeart/2005/8/layout/default"/>
    <dgm:cxn modelId="{318703A6-77D3-46ED-85F5-412E9F7983D6}" type="presParOf" srcId="{FB80B4BF-45F8-483A-AFE7-A967A07F0EF9}" destId="{5106DF76-FE19-4372-A2EB-F6AB5EAC25C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4F7D5-4A5A-4442-94D3-968693BEB697}">
      <dsp:nvSpPr>
        <dsp:cNvPr id="0" name=""/>
        <dsp:cNvSpPr/>
      </dsp:nvSpPr>
      <dsp:spPr>
        <a:xfrm rot="5400000">
          <a:off x="3710904" y="-1406104"/>
          <a:ext cx="868751" cy="39014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t>Перечисления больше начислений</a:t>
          </a:r>
        </a:p>
      </dsp:txBody>
      <dsp:txXfrm rot="-5400000">
        <a:off x="2194560" y="152649"/>
        <a:ext cx="3859031" cy="783933"/>
      </dsp:txXfrm>
    </dsp:sp>
    <dsp:sp modelId="{7642B356-4DD1-42FD-8301-6646AFE0E0BF}">
      <dsp:nvSpPr>
        <dsp:cNvPr id="0" name=""/>
        <dsp:cNvSpPr/>
      </dsp:nvSpPr>
      <dsp:spPr>
        <a:xfrm>
          <a:off x="0" y="1645"/>
          <a:ext cx="2194560" cy="10859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ru-RU" sz="1900" kern="1200" dirty="0"/>
            <a:t>Положительное сальдо</a:t>
          </a:r>
        </a:p>
      </dsp:txBody>
      <dsp:txXfrm>
        <a:off x="53011" y="54656"/>
        <a:ext cx="2088538" cy="979917"/>
      </dsp:txXfrm>
    </dsp:sp>
    <dsp:sp modelId="{C2678618-55D0-46E6-A052-7FB7B433045D}">
      <dsp:nvSpPr>
        <dsp:cNvPr id="0" name=""/>
        <dsp:cNvSpPr/>
      </dsp:nvSpPr>
      <dsp:spPr>
        <a:xfrm rot="5400000">
          <a:off x="3710904" y="-265868"/>
          <a:ext cx="868751" cy="39014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t>Перечисления меньше начислений</a:t>
          </a:r>
        </a:p>
      </dsp:txBody>
      <dsp:txXfrm rot="-5400000">
        <a:off x="2194560" y="1292885"/>
        <a:ext cx="3859031" cy="783933"/>
      </dsp:txXfrm>
    </dsp:sp>
    <dsp:sp modelId="{071C2E79-6EF9-4CB8-9950-8383A1F9B75B}">
      <dsp:nvSpPr>
        <dsp:cNvPr id="0" name=""/>
        <dsp:cNvSpPr/>
      </dsp:nvSpPr>
      <dsp:spPr>
        <a:xfrm>
          <a:off x="0" y="1141881"/>
          <a:ext cx="2194560" cy="10859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ru-RU" sz="1900" kern="1200" dirty="0"/>
            <a:t>Отрицательное сальдо</a:t>
          </a:r>
        </a:p>
      </dsp:txBody>
      <dsp:txXfrm>
        <a:off x="53011" y="1194892"/>
        <a:ext cx="2088538" cy="979917"/>
      </dsp:txXfrm>
    </dsp:sp>
    <dsp:sp modelId="{677E02BE-CAD5-446B-A25E-FFCF47E1CBF2}">
      <dsp:nvSpPr>
        <dsp:cNvPr id="0" name=""/>
        <dsp:cNvSpPr/>
      </dsp:nvSpPr>
      <dsp:spPr>
        <a:xfrm rot="5400000">
          <a:off x="3710904" y="874367"/>
          <a:ext cx="868751" cy="39014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t>Перечисления равны начислениям</a:t>
          </a:r>
        </a:p>
      </dsp:txBody>
      <dsp:txXfrm rot="-5400000">
        <a:off x="2194560" y="2433121"/>
        <a:ext cx="3859031" cy="783933"/>
      </dsp:txXfrm>
    </dsp:sp>
    <dsp:sp modelId="{5A4AD3BB-C42F-48EC-A460-B94D9CFD32B6}">
      <dsp:nvSpPr>
        <dsp:cNvPr id="0" name=""/>
        <dsp:cNvSpPr/>
      </dsp:nvSpPr>
      <dsp:spPr>
        <a:xfrm>
          <a:off x="0" y="2282118"/>
          <a:ext cx="2194560" cy="10859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ru-RU" sz="1900" kern="1200" dirty="0"/>
            <a:t>Нулевое сальдо</a:t>
          </a:r>
        </a:p>
      </dsp:txBody>
      <dsp:txXfrm>
        <a:off x="53011" y="2335129"/>
        <a:ext cx="2088538" cy="979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D101-BD09-4A0A-93EF-0BE6E1C136A9}">
      <dsp:nvSpPr>
        <dsp:cNvPr id="0" name=""/>
        <dsp:cNvSpPr/>
      </dsp:nvSpPr>
      <dsp:spPr>
        <a:xfrm>
          <a:off x="457199" y="0"/>
          <a:ext cx="5181600" cy="30963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14F07C-17E2-4F4E-BC64-F96053C085A7}">
      <dsp:nvSpPr>
        <dsp:cNvPr id="0" name=""/>
        <dsp:cNvSpPr/>
      </dsp:nvSpPr>
      <dsp:spPr>
        <a:xfrm>
          <a:off x="206573" y="928903"/>
          <a:ext cx="1828800" cy="12385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u="sng" kern="1200" dirty="0">
              <a:solidFill>
                <a:srgbClr val="FFFF00"/>
              </a:solidFill>
              <a:latin typeface="Times New Roman" panose="02020603050405020304" pitchFamily="18" charset="0"/>
              <a:cs typeface="Times New Roman" panose="02020603050405020304" pitchFamily="18" charset="0"/>
            </a:rPr>
            <a:t>1-ая очередь </a:t>
          </a:r>
          <a:r>
            <a:rPr lang="ru-RU" sz="1500" b="1" kern="1200" dirty="0">
              <a:solidFill>
                <a:schemeClr val="bg1"/>
              </a:solidFill>
              <a:latin typeface="Times New Roman" panose="02020603050405020304" pitchFamily="18" charset="0"/>
              <a:cs typeface="Times New Roman" panose="02020603050405020304" pitchFamily="18" charset="0"/>
            </a:rPr>
            <a:t>недоимка </a:t>
          </a:r>
          <a:r>
            <a:rPr lang="ru-RU" sz="1500" kern="1200" dirty="0">
              <a:solidFill>
                <a:schemeClr val="bg1"/>
              </a:solidFill>
              <a:latin typeface="Times New Roman" panose="02020603050405020304" pitchFamily="18" charset="0"/>
              <a:cs typeface="Times New Roman" panose="02020603050405020304" pitchFamily="18" charset="0"/>
            </a:rPr>
            <a:t>– </a:t>
          </a:r>
          <a:r>
            <a:rPr lang="ru-RU" sz="1500" b="1" kern="1200" dirty="0">
              <a:solidFill>
                <a:schemeClr val="bg1"/>
              </a:solidFill>
              <a:latin typeface="Times New Roman" panose="02020603050405020304" pitchFamily="18" charset="0"/>
              <a:cs typeface="Times New Roman" panose="02020603050405020304" pitchFamily="18" charset="0"/>
            </a:rPr>
            <a:t>начиная с налога с более ранним сроком уплаты</a:t>
          </a:r>
          <a:endParaRPr lang="ru-RU" sz="1500" kern="1200" dirty="0">
            <a:solidFill>
              <a:schemeClr val="bg1"/>
            </a:solidFill>
          </a:endParaRPr>
        </a:p>
      </dsp:txBody>
      <dsp:txXfrm>
        <a:off x="267033" y="989363"/>
        <a:ext cx="1707880" cy="1117617"/>
      </dsp:txXfrm>
    </dsp:sp>
    <dsp:sp modelId="{3ADC9339-3399-4226-B90E-BB897AB06881}">
      <dsp:nvSpPr>
        <dsp:cNvPr id="0" name=""/>
        <dsp:cNvSpPr/>
      </dsp:nvSpPr>
      <dsp:spPr>
        <a:xfrm>
          <a:off x="2133600" y="928903"/>
          <a:ext cx="1828800" cy="12385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u="sng" kern="1200" dirty="0">
              <a:solidFill>
                <a:srgbClr val="FFFF00"/>
              </a:solidFill>
              <a:latin typeface="Times New Roman" panose="02020603050405020304" pitchFamily="18" charset="0"/>
              <a:cs typeface="Times New Roman" panose="02020603050405020304" pitchFamily="18" charset="0"/>
            </a:rPr>
            <a:t>2-ая очередь </a:t>
          </a:r>
          <a:r>
            <a:rPr lang="ru-RU" sz="1500" b="1" kern="1200" dirty="0">
              <a:solidFill>
                <a:schemeClr val="bg1"/>
              </a:solidFill>
              <a:latin typeface="Times New Roman" panose="02020603050405020304" pitchFamily="18" charset="0"/>
              <a:cs typeface="Times New Roman" panose="02020603050405020304" pitchFamily="18" charset="0"/>
            </a:rPr>
            <a:t>текущие налоги и страховые взносы – с текущим сроком уплаты</a:t>
          </a:r>
          <a:endParaRPr lang="ru-RU" sz="1500" kern="1200" dirty="0">
            <a:solidFill>
              <a:schemeClr val="bg1"/>
            </a:solidFill>
          </a:endParaRPr>
        </a:p>
      </dsp:txBody>
      <dsp:txXfrm>
        <a:off x="2194060" y="989363"/>
        <a:ext cx="1707880" cy="1117617"/>
      </dsp:txXfrm>
    </dsp:sp>
    <dsp:sp modelId="{86E7B0E9-2D04-4402-A6AE-B069345349C5}">
      <dsp:nvSpPr>
        <dsp:cNvPr id="0" name=""/>
        <dsp:cNvSpPr/>
      </dsp:nvSpPr>
      <dsp:spPr>
        <a:xfrm>
          <a:off x="4060626" y="928903"/>
          <a:ext cx="1828800" cy="12385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u="sng" kern="1200" dirty="0">
              <a:solidFill>
                <a:srgbClr val="FFFF00"/>
              </a:solidFill>
              <a:latin typeface="Times New Roman" panose="02020603050405020304" pitchFamily="18" charset="0"/>
              <a:cs typeface="Times New Roman" panose="02020603050405020304" pitchFamily="18" charset="0"/>
            </a:rPr>
            <a:t>3-я очередь </a:t>
          </a:r>
          <a:r>
            <a:rPr lang="ru-RU" sz="1500" b="1" kern="1200" dirty="0">
              <a:solidFill>
                <a:schemeClr val="bg1"/>
              </a:solidFill>
              <a:latin typeface="Times New Roman" panose="02020603050405020304" pitchFamily="18" charset="0"/>
              <a:cs typeface="Times New Roman" panose="02020603050405020304" pitchFamily="18" charset="0"/>
            </a:rPr>
            <a:t>пени, проценты и штрафы</a:t>
          </a:r>
        </a:p>
        <a:p>
          <a:pPr marL="0" lvl="0" indent="0" algn="ctr" defTabSz="666750">
            <a:lnSpc>
              <a:spcPct val="90000"/>
            </a:lnSpc>
            <a:spcBef>
              <a:spcPct val="0"/>
            </a:spcBef>
            <a:spcAft>
              <a:spcPct val="35000"/>
            </a:spcAft>
            <a:buNone/>
          </a:pPr>
          <a:r>
            <a:rPr lang="ru-RU" sz="1500" b="1" kern="1200" dirty="0">
              <a:solidFill>
                <a:schemeClr val="bg1"/>
              </a:solidFill>
              <a:latin typeface="Times New Roman" panose="02020603050405020304" pitchFamily="18" charset="0"/>
              <a:cs typeface="Times New Roman" panose="02020603050405020304" pitchFamily="18" charset="0"/>
            </a:rPr>
            <a:t>соответственно</a:t>
          </a:r>
          <a:endParaRPr lang="ru-RU" sz="1500" kern="1200" dirty="0">
            <a:solidFill>
              <a:schemeClr val="bg1"/>
            </a:solidFill>
          </a:endParaRPr>
        </a:p>
      </dsp:txBody>
      <dsp:txXfrm>
        <a:off x="4121086" y="989363"/>
        <a:ext cx="1707880" cy="1117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3F15F-2B83-4035-ABD8-07D4081A3706}">
      <dsp:nvSpPr>
        <dsp:cNvPr id="0" name=""/>
        <dsp:cNvSpPr/>
      </dsp:nvSpPr>
      <dsp:spPr>
        <a:xfrm>
          <a:off x="2480" y="309748"/>
          <a:ext cx="1967838" cy="11807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ru-RU" sz="4000" kern="1200" dirty="0"/>
            <a:t>НДФЛ</a:t>
          </a:r>
        </a:p>
      </dsp:txBody>
      <dsp:txXfrm>
        <a:off x="2480" y="309748"/>
        <a:ext cx="1967838" cy="1180703"/>
      </dsp:txXfrm>
    </dsp:sp>
    <dsp:sp modelId="{54EB4078-11D3-4862-9D73-EE3BB172BE32}">
      <dsp:nvSpPr>
        <dsp:cNvPr id="0" name=""/>
        <dsp:cNvSpPr/>
      </dsp:nvSpPr>
      <dsp:spPr>
        <a:xfrm>
          <a:off x="2167103" y="309748"/>
          <a:ext cx="1967838" cy="11807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ru-RU" sz="4000" kern="1200" dirty="0"/>
            <a:t>ИН ЮЛ</a:t>
          </a:r>
        </a:p>
      </dsp:txBody>
      <dsp:txXfrm>
        <a:off x="2167103" y="309748"/>
        <a:ext cx="1967838" cy="1180703"/>
      </dsp:txXfrm>
    </dsp:sp>
    <dsp:sp modelId="{AE9ED6D0-5197-4E63-8F7E-D4EE91BC0948}">
      <dsp:nvSpPr>
        <dsp:cNvPr id="0" name=""/>
        <dsp:cNvSpPr/>
      </dsp:nvSpPr>
      <dsp:spPr>
        <a:xfrm>
          <a:off x="4331725" y="309748"/>
          <a:ext cx="1967838" cy="11807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ru-RU" sz="4000" kern="1200" dirty="0"/>
            <a:t>УСН</a:t>
          </a:r>
        </a:p>
      </dsp:txBody>
      <dsp:txXfrm>
        <a:off x="4331725" y="309748"/>
        <a:ext cx="1967838" cy="1180703"/>
      </dsp:txXfrm>
    </dsp:sp>
    <dsp:sp modelId="{5106DF76-FE19-4372-A2EB-F6AB5EAC25CB}">
      <dsp:nvSpPr>
        <dsp:cNvPr id="0" name=""/>
        <dsp:cNvSpPr/>
      </dsp:nvSpPr>
      <dsp:spPr>
        <a:xfrm>
          <a:off x="6496348" y="309748"/>
          <a:ext cx="1967838" cy="11807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ru-RU" sz="4000" kern="1200" dirty="0"/>
            <a:t>СВ</a:t>
          </a:r>
        </a:p>
      </dsp:txBody>
      <dsp:txXfrm>
        <a:off x="6496348" y="309748"/>
        <a:ext cx="1967838" cy="118070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CB8C2-DB24-4E94-9593-928E04C2DEC9}" type="datetimeFigureOut">
              <a:rPr lang="ru-RU" smtClean="0"/>
              <a:t>27.04.2023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6832A-C1FF-4A2C-87B2-130BCE288DD3}" type="slidenum">
              <a:rPr lang="ru-RU" smtClean="0"/>
              <a:t>‹#›</a:t>
            </a:fld>
            <a:endParaRPr lang="ru-RU"/>
          </a:p>
        </p:txBody>
      </p:sp>
    </p:spTree>
    <p:extLst>
      <p:ext uri="{BB962C8B-B14F-4D97-AF65-F5344CB8AC3E}">
        <p14:creationId xmlns:p14="http://schemas.microsoft.com/office/powerpoint/2010/main" val="261899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Единый налоговый счет (ЕНС) – это виртуальный кошелек налогоплательщика, где учитываются начисления и поступления налогов и взносов. </a:t>
            </a:r>
          </a:p>
          <a:p>
            <a:r>
              <a:rPr lang="ru-RU" sz="1200" kern="1200" dirty="0">
                <a:solidFill>
                  <a:schemeClr val="tx1"/>
                </a:solidFill>
                <a:effectLst/>
                <a:latin typeface="+mn-lt"/>
                <a:ea typeface="+mn-ea"/>
                <a:cs typeface="+mn-cs"/>
              </a:rPr>
              <a:t>Его нужно пополнять с помощью Единого налогового платежа до срока уплаты налогов. Перечисления автоматически распределяются для погашения обязательств. </a:t>
            </a:r>
          </a:p>
          <a:p>
            <a:r>
              <a:rPr lang="ru-RU" sz="1200" kern="1200" dirty="0">
                <a:solidFill>
                  <a:schemeClr val="tx1"/>
                </a:solidFill>
                <a:effectLst/>
                <a:latin typeface="+mn-lt"/>
                <a:ea typeface="+mn-ea"/>
                <a:cs typeface="+mn-cs"/>
              </a:rPr>
              <a:t>Подробности о ведении Единого Налогового Счета можно узнать на промостранице ЕНС, </a:t>
            </a:r>
            <a:r>
              <a:rPr lang="en-US" sz="1200" kern="1200" dirty="0">
                <a:solidFill>
                  <a:schemeClr val="tx1"/>
                </a:solidFill>
                <a:effectLst/>
                <a:latin typeface="+mn-lt"/>
                <a:ea typeface="+mn-ea"/>
                <a:cs typeface="+mn-cs"/>
              </a:rPr>
              <a:t>QR</a:t>
            </a:r>
            <a:r>
              <a:rPr lang="ru-RU" sz="1200" kern="1200" dirty="0">
                <a:solidFill>
                  <a:schemeClr val="tx1"/>
                </a:solidFill>
                <a:effectLst/>
                <a:latin typeface="+mn-lt"/>
                <a:ea typeface="+mn-ea"/>
                <a:cs typeface="+mn-cs"/>
              </a:rPr>
              <a:t>-код которой представлен на слайде, также на слайде представлен бесплатный многоканальный телефон контакт-центра ФНС России. </a:t>
            </a:r>
          </a:p>
          <a:p>
            <a:endParaRPr lang="ru-RU" dirty="0"/>
          </a:p>
        </p:txBody>
      </p:sp>
      <p:sp>
        <p:nvSpPr>
          <p:cNvPr id="4" name="Номер слайда 3"/>
          <p:cNvSpPr>
            <a:spLocks noGrp="1"/>
          </p:cNvSpPr>
          <p:nvPr>
            <p:ph type="sldNum" sz="quarter" idx="10"/>
          </p:nvPr>
        </p:nvSpPr>
        <p:spPr/>
        <p:txBody>
          <a:bodyPr/>
          <a:lstStyle/>
          <a:p>
            <a:fld id="{8EC6832A-C1FF-4A2C-87B2-130BCE288DD3}" type="slidenum">
              <a:rPr lang="ru-RU" smtClean="0"/>
              <a:t>2</a:t>
            </a:fld>
            <a:endParaRPr lang="ru-RU"/>
          </a:p>
        </p:txBody>
      </p:sp>
    </p:spTree>
    <p:extLst>
      <p:ext uri="{BB962C8B-B14F-4D97-AF65-F5344CB8AC3E}">
        <p14:creationId xmlns:p14="http://schemas.microsoft.com/office/powerpoint/2010/main" val="38879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EC6832A-C1FF-4A2C-87B2-130BCE288DD3}" type="slidenum">
              <a:rPr lang="ru-RU" smtClean="0"/>
              <a:t>11</a:t>
            </a:fld>
            <a:endParaRPr lang="ru-RU"/>
          </a:p>
        </p:txBody>
      </p:sp>
    </p:spTree>
    <p:extLst>
      <p:ext uri="{BB962C8B-B14F-4D97-AF65-F5344CB8AC3E}">
        <p14:creationId xmlns:p14="http://schemas.microsoft.com/office/powerpoint/2010/main" val="2919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До 2023 года в каждом регионе был свой счет Федерального казначейства для уплаты налогов. С 2023 года налоги уплачиваются на единый счет Федерального казначейства. Обработкой платежей из всех субъектов РФ занимается Управление Федерального казначейства по Тульской области. </a:t>
            </a:r>
          </a:p>
          <a:p>
            <a:r>
              <a:rPr lang="ru-RU" sz="1200" kern="1200" dirty="0">
                <a:solidFill>
                  <a:schemeClr val="tx1"/>
                </a:solidFill>
                <a:effectLst/>
                <a:latin typeface="+mn-lt"/>
                <a:ea typeface="+mn-ea"/>
                <a:cs typeface="+mn-cs"/>
              </a:rPr>
              <a:t>Это не влияет на учет платежей в налоговом органе. Если вы указали свой ИНН, деньги будут отражены на вашем ЕНС и перераспределены по соответствующим налогам и бюджетам с учетом места регистрации или ведения деятельности.</a:t>
            </a:r>
          </a:p>
          <a:p>
            <a:endParaRPr lang="ru-RU" dirty="0"/>
          </a:p>
        </p:txBody>
      </p:sp>
      <p:sp>
        <p:nvSpPr>
          <p:cNvPr id="4" name="Номер слайда 3"/>
          <p:cNvSpPr>
            <a:spLocks noGrp="1"/>
          </p:cNvSpPr>
          <p:nvPr>
            <p:ph type="sldNum" sz="quarter" idx="10"/>
          </p:nvPr>
        </p:nvSpPr>
        <p:spPr/>
        <p:txBody>
          <a:bodyPr/>
          <a:lstStyle/>
          <a:p>
            <a:fld id="{8EC6832A-C1FF-4A2C-87B2-130BCE288DD3}" type="slidenum">
              <a:rPr lang="ru-RU" smtClean="0"/>
              <a:t>3</a:t>
            </a:fld>
            <a:endParaRPr lang="ru-RU"/>
          </a:p>
        </p:txBody>
      </p:sp>
    </p:spTree>
    <p:extLst>
      <p:ext uri="{BB962C8B-B14F-4D97-AF65-F5344CB8AC3E}">
        <p14:creationId xmlns:p14="http://schemas.microsoft.com/office/powerpoint/2010/main" val="13373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Сальдо ЕНС – это разница между общей суммой перечислений и начислений.</a:t>
            </a:r>
          </a:p>
          <a:p>
            <a:r>
              <a:rPr lang="ru-RU" sz="1200" kern="1200" dirty="0">
                <a:solidFill>
                  <a:schemeClr val="tx1"/>
                </a:solidFill>
                <a:effectLst/>
                <a:latin typeface="+mn-lt"/>
                <a:ea typeface="+mn-ea"/>
                <a:cs typeface="+mn-cs"/>
              </a:rPr>
              <a:t>Узнать информацию о сальдо по ЕНС можно в личном кабинете налогоплательщика или в учетной бухгалтерской системе – онлайн.  </a:t>
            </a:r>
          </a:p>
          <a:p>
            <a:r>
              <a:rPr lang="ru-RU" sz="1200" kern="1200" dirty="0">
                <a:solidFill>
                  <a:schemeClr val="tx1"/>
                </a:solidFill>
                <a:effectLst/>
                <a:latin typeface="+mn-lt"/>
                <a:ea typeface="+mn-ea"/>
                <a:cs typeface="+mn-cs"/>
              </a:rPr>
              <a:t>При отрицательном сальдо направляются требования об уплате задолженности.</a:t>
            </a:r>
          </a:p>
          <a:p>
            <a:endParaRPr lang="ru-RU" dirty="0"/>
          </a:p>
        </p:txBody>
      </p:sp>
      <p:sp>
        <p:nvSpPr>
          <p:cNvPr id="4" name="Номер слайда 3"/>
          <p:cNvSpPr>
            <a:spLocks noGrp="1"/>
          </p:cNvSpPr>
          <p:nvPr>
            <p:ph type="sldNum" sz="quarter" idx="10"/>
          </p:nvPr>
        </p:nvSpPr>
        <p:spPr/>
        <p:txBody>
          <a:bodyPr/>
          <a:lstStyle/>
          <a:p>
            <a:fld id="{8EC6832A-C1FF-4A2C-87B2-130BCE288DD3}" type="slidenum">
              <a:rPr lang="ru-RU" smtClean="0"/>
              <a:t>4</a:t>
            </a:fld>
            <a:endParaRPr lang="ru-RU"/>
          </a:p>
        </p:txBody>
      </p:sp>
    </p:spTree>
    <p:extLst>
      <p:ext uri="{BB962C8B-B14F-4D97-AF65-F5344CB8AC3E}">
        <p14:creationId xmlns:p14="http://schemas.microsoft.com/office/powerpoint/2010/main" val="266165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Принадлежность ЕНП определяется автоматически, в соответствии НК РФ. Суммы обязательств ЮЛ и ИП будут погашены исходя из того, что налогоплательщик указал в декларации или уведомлении. </a:t>
            </a:r>
          </a:p>
          <a:p>
            <a:r>
              <a:rPr lang="ru-RU" sz="1200" kern="1200" dirty="0">
                <a:solidFill>
                  <a:schemeClr val="tx1"/>
                </a:solidFill>
                <a:effectLst/>
                <a:latin typeface="+mn-lt"/>
                <a:ea typeface="+mn-ea"/>
                <a:cs typeface="+mn-cs"/>
              </a:rPr>
              <a:t>Сначала будет погашена недоимка с более ранним сроком уплаты, затем начисления с текущим сроком уплаты, после этого пени, проценты и штрафы.</a:t>
            </a:r>
          </a:p>
          <a:p>
            <a:r>
              <a:rPr lang="ru-RU" sz="1200" kern="1200" dirty="0">
                <a:solidFill>
                  <a:schemeClr val="tx1"/>
                </a:solidFill>
                <a:effectLst/>
                <a:latin typeface="+mn-lt"/>
                <a:ea typeface="+mn-ea"/>
                <a:cs typeface="+mn-cs"/>
              </a:rPr>
              <a:t>Если денег недостаточно и сроки уплаты совпадают, то ЕНП распределится пропорционально суммам таких обязательств.</a:t>
            </a:r>
          </a:p>
          <a:p>
            <a:r>
              <a:rPr lang="ru-RU" sz="1200" kern="1200" dirty="0">
                <a:solidFill>
                  <a:schemeClr val="tx1"/>
                </a:solidFill>
                <a:effectLst/>
                <a:latin typeface="+mn-lt"/>
                <a:ea typeface="+mn-ea"/>
                <a:cs typeface="+mn-cs"/>
              </a:rPr>
              <a:t>Пени начисляются на отрицательное сальдо ЕНС за каждый календарный день просрочки уплаты налогов, начиная со дня возникновения недоимки по день уплаты включительно. Поэтому важно вовремя сдать декларацию (уведомление об исчисленных суммах), поскольку без них денежные средства не смогут быть распределены по бюджетам и будут начислены пени.</a:t>
            </a:r>
          </a:p>
          <a:p>
            <a:endParaRPr lang="ru-RU" dirty="0"/>
          </a:p>
        </p:txBody>
      </p:sp>
      <p:sp>
        <p:nvSpPr>
          <p:cNvPr id="4" name="Номер слайда 3"/>
          <p:cNvSpPr>
            <a:spLocks noGrp="1"/>
          </p:cNvSpPr>
          <p:nvPr>
            <p:ph type="sldNum" sz="quarter" idx="10"/>
          </p:nvPr>
        </p:nvSpPr>
        <p:spPr/>
        <p:txBody>
          <a:bodyPr/>
          <a:lstStyle/>
          <a:p>
            <a:fld id="{8EC6832A-C1FF-4A2C-87B2-130BCE288DD3}" type="slidenum">
              <a:rPr lang="ru-RU" smtClean="0"/>
              <a:t>5</a:t>
            </a:fld>
            <a:endParaRPr lang="ru-RU"/>
          </a:p>
        </p:txBody>
      </p:sp>
    </p:spTree>
    <p:extLst>
      <p:ext uri="{BB962C8B-B14F-4D97-AF65-F5344CB8AC3E}">
        <p14:creationId xmlns:p14="http://schemas.microsoft.com/office/powerpoint/2010/main" val="59902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Сроки уплаты и представления отчетности:</a:t>
            </a:r>
          </a:p>
          <a:p>
            <a:r>
              <a:rPr lang="ru-RU" sz="1200" kern="1200" dirty="0">
                <a:solidFill>
                  <a:schemeClr val="tx1"/>
                </a:solidFill>
                <a:effectLst/>
                <a:latin typeface="+mn-lt"/>
                <a:ea typeface="+mn-ea"/>
                <a:cs typeface="+mn-cs"/>
              </a:rPr>
              <a:t>Единый срок сдачи отчетности – 25 число месяца.</a:t>
            </a:r>
          </a:p>
          <a:p>
            <a:r>
              <a:rPr lang="ru-RU" sz="1200" kern="1200" dirty="0">
                <a:solidFill>
                  <a:schemeClr val="tx1"/>
                </a:solidFill>
                <a:effectLst/>
                <a:latin typeface="+mn-lt"/>
                <a:ea typeface="+mn-ea"/>
                <a:cs typeface="+mn-cs"/>
              </a:rPr>
              <a:t>Единый срок уплаты налогов – 28 число месяца.</a:t>
            </a:r>
          </a:p>
          <a:p>
            <a:r>
              <a:rPr lang="ru-RU" sz="1200" kern="1200" dirty="0">
                <a:solidFill>
                  <a:schemeClr val="tx1"/>
                </a:solidFill>
                <a:effectLst/>
                <a:latin typeface="+mn-lt"/>
                <a:ea typeface="+mn-ea"/>
                <a:cs typeface="+mn-cs"/>
              </a:rPr>
              <a:t>Срок уплаты для имущественных налогов физических лиц – 1 декабря </a:t>
            </a:r>
          </a:p>
          <a:p>
            <a:r>
              <a:rPr lang="ru-RU" sz="1200" kern="1200" dirty="0">
                <a:solidFill>
                  <a:schemeClr val="tx1"/>
                </a:solidFill>
                <a:effectLst/>
                <a:latin typeface="+mn-lt"/>
                <a:ea typeface="+mn-ea"/>
                <a:cs typeface="+mn-cs"/>
              </a:rPr>
              <a:t>Особенности для НДФЛ, который налоговые агенты исчислили и удержали:</a:t>
            </a:r>
          </a:p>
          <a:p>
            <a:pPr lvl="0"/>
            <a:r>
              <a:rPr lang="ru-RU" sz="1200" kern="1200" dirty="0">
                <a:solidFill>
                  <a:schemeClr val="tx1"/>
                </a:solidFill>
                <a:effectLst/>
                <a:latin typeface="+mn-lt"/>
                <a:ea typeface="+mn-ea"/>
                <a:cs typeface="+mn-cs"/>
              </a:rPr>
              <a:t>за период с 23 числа прошлого месяца по 22 число текущего – оплата производится не позднее 28 числа текущего месяца;</a:t>
            </a:r>
          </a:p>
          <a:p>
            <a:pPr lvl="0"/>
            <a:r>
              <a:rPr lang="ru-RU" sz="1200" kern="1200" dirty="0">
                <a:solidFill>
                  <a:schemeClr val="tx1"/>
                </a:solidFill>
                <a:effectLst/>
                <a:latin typeface="+mn-lt"/>
                <a:ea typeface="+mn-ea"/>
                <a:cs typeface="+mn-cs"/>
              </a:rPr>
              <a:t>за период с 23 по 31 декабря – не позднее последнего рабочего дня календарного года;</a:t>
            </a:r>
          </a:p>
          <a:p>
            <a:pPr lvl="0"/>
            <a:r>
              <a:rPr lang="ru-RU" sz="1200" kern="1200" dirty="0">
                <a:solidFill>
                  <a:schemeClr val="tx1"/>
                </a:solidFill>
                <a:effectLst/>
                <a:latin typeface="+mn-lt"/>
                <a:ea typeface="+mn-ea"/>
                <a:cs typeface="+mn-cs"/>
              </a:rPr>
              <a:t>за период с 1 по 22 января не позднее 28 января.</a:t>
            </a:r>
          </a:p>
          <a:p>
            <a:r>
              <a:rPr lang="ru-RU" sz="1200" kern="1200" dirty="0">
                <a:solidFill>
                  <a:schemeClr val="tx1"/>
                </a:solidFill>
                <a:effectLst/>
                <a:latin typeface="+mn-lt"/>
                <a:ea typeface="+mn-ea"/>
                <a:cs typeface="+mn-cs"/>
              </a:rPr>
              <a:t>Сроки подачи расчета 6-НДФЛ:</a:t>
            </a:r>
          </a:p>
          <a:p>
            <a:pPr lvl="0"/>
            <a:r>
              <a:rPr lang="ru-RU" sz="1200" kern="1200" dirty="0">
                <a:solidFill>
                  <a:schemeClr val="tx1"/>
                </a:solidFill>
                <a:effectLst/>
                <a:latin typeface="+mn-lt"/>
                <a:ea typeface="+mn-ea"/>
                <a:cs typeface="+mn-cs"/>
              </a:rPr>
              <a:t>за квартал, полугодие и 9 </a:t>
            </a:r>
            <a:r>
              <a:rPr lang="ru-RU" sz="1200" kern="1200">
                <a:solidFill>
                  <a:schemeClr val="tx1"/>
                </a:solidFill>
                <a:effectLst/>
                <a:latin typeface="+mn-lt"/>
                <a:ea typeface="+mn-ea"/>
                <a:cs typeface="+mn-cs"/>
              </a:rPr>
              <a:t>месяцев - </a:t>
            </a:r>
            <a:r>
              <a:rPr lang="ru-RU" sz="1200" kern="1200" dirty="0">
                <a:solidFill>
                  <a:schemeClr val="tx1"/>
                </a:solidFill>
                <a:effectLst/>
                <a:latin typeface="+mn-lt"/>
                <a:ea typeface="+mn-ea"/>
                <a:cs typeface="+mn-cs"/>
              </a:rPr>
              <a:t>не позднее 25 числа месяца, следующего за соответствующим периодом;</a:t>
            </a:r>
          </a:p>
          <a:p>
            <a:pPr lvl="0"/>
            <a:r>
              <a:rPr lang="ru-RU" sz="1200" kern="1200" dirty="0">
                <a:solidFill>
                  <a:schemeClr val="tx1"/>
                </a:solidFill>
                <a:effectLst/>
                <a:latin typeface="+mn-lt"/>
                <a:ea typeface="+mn-ea"/>
                <a:cs typeface="+mn-cs"/>
              </a:rPr>
              <a:t>за год – не позднее 25 февраля.</a:t>
            </a:r>
          </a:p>
          <a:p>
            <a:r>
              <a:rPr lang="ru-RU" sz="1200" kern="1200" dirty="0">
                <a:solidFill>
                  <a:schemeClr val="tx1"/>
                </a:solidFill>
                <a:effectLst/>
                <a:latin typeface="+mn-lt"/>
                <a:ea typeface="+mn-ea"/>
                <a:cs typeface="+mn-cs"/>
              </a:rPr>
              <a:t>В раздаточном материале вы можете увидеть сроки представления деклараций и уведомлений, а также сроки уплаты в разрезе налогов.</a:t>
            </a:r>
          </a:p>
          <a:p>
            <a:endParaRPr lang="ru-RU" dirty="0"/>
          </a:p>
        </p:txBody>
      </p:sp>
      <p:sp>
        <p:nvSpPr>
          <p:cNvPr id="4" name="Номер слайда 3"/>
          <p:cNvSpPr>
            <a:spLocks noGrp="1"/>
          </p:cNvSpPr>
          <p:nvPr>
            <p:ph type="sldNum" sz="quarter" idx="10"/>
          </p:nvPr>
        </p:nvSpPr>
        <p:spPr/>
        <p:txBody>
          <a:bodyPr/>
          <a:lstStyle/>
          <a:p>
            <a:fld id="{8EC6832A-C1FF-4A2C-87B2-130BCE288DD3}" type="slidenum">
              <a:rPr lang="ru-RU" smtClean="0"/>
              <a:t>6</a:t>
            </a:fld>
            <a:endParaRPr lang="ru-RU"/>
          </a:p>
        </p:txBody>
      </p:sp>
    </p:spTree>
    <p:extLst>
      <p:ext uri="{BB962C8B-B14F-4D97-AF65-F5344CB8AC3E}">
        <p14:creationId xmlns:p14="http://schemas.microsoft.com/office/powerpoint/2010/main" val="289650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Уведомление – это документ, который нужно направить в налоговый орган, если установленный срок подачи декларации позднее срока уплаты. Уведомление необходимо для распределения перечисленных сумм Единого налогового платежа по соответствующим налогам.</a:t>
            </a:r>
          </a:p>
          <a:p>
            <a:r>
              <a:rPr lang="ru-RU" sz="1200" kern="1200" dirty="0">
                <a:solidFill>
                  <a:schemeClr val="tx1"/>
                </a:solidFill>
                <a:effectLst/>
                <a:latin typeface="+mn-lt"/>
                <a:ea typeface="+mn-ea"/>
                <a:cs typeface="+mn-cs"/>
              </a:rPr>
              <a:t>Уведомление об исчисленных суммах подается юридическими лицами и индивидуальными предпринимателями по:</a:t>
            </a:r>
          </a:p>
          <a:p>
            <a:pPr lvl="0"/>
            <a:r>
              <a:rPr lang="ru-RU" sz="1200" kern="1200" dirty="0">
                <a:solidFill>
                  <a:schemeClr val="tx1"/>
                </a:solidFill>
                <a:effectLst/>
                <a:latin typeface="+mn-lt"/>
                <a:ea typeface="+mn-ea"/>
                <a:cs typeface="+mn-cs"/>
              </a:rPr>
              <a:t>НДФЛ, </a:t>
            </a:r>
          </a:p>
          <a:p>
            <a:pPr lvl="0"/>
            <a:r>
              <a:rPr lang="ru-RU" sz="1200" kern="1200" dirty="0">
                <a:solidFill>
                  <a:schemeClr val="tx1"/>
                </a:solidFill>
                <a:effectLst/>
                <a:latin typeface="+mn-lt"/>
                <a:ea typeface="+mn-ea"/>
                <a:cs typeface="+mn-cs"/>
              </a:rPr>
              <a:t>страховым взносам, </a:t>
            </a:r>
          </a:p>
          <a:p>
            <a:pPr lvl="0"/>
            <a:r>
              <a:rPr lang="ru-RU" sz="1200" kern="1200" dirty="0">
                <a:solidFill>
                  <a:schemeClr val="tx1"/>
                </a:solidFill>
                <a:effectLst/>
                <a:latin typeface="+mn-lt"/>
                <a:ea typeface="+mn-ea"/>
                <a:cs typeface="+mn-cs"/>
              </a:rPr>
              <a:t>имущественным налогам юридических лиц  </a:t>
            </a:r>
          </a:p>
          <a:p>
            <a:pPr lvl="0"/>
            <a:r>
              <a:rPr lang="ru-RU" sz="1200" kern="1200" dirty="0">
                <a:solidFill>
                  <a:schemeClr val="tx1"/>
                </a:solidFill>
                <a:effectLst/>
                <a:latin typeface="+mn-lt"/>
                <a:ea typeface="+mn-ea"/>
                <a:cs typeface="+mn-cs"/>
              </a:rPr>
              <a:t>упрощенной системе налогообложения. </a:t>
            </a:r>
          </a:p>
          <a:p>
            <a:endParaRPr lang="ru-RU" dirty="0"/>
          </a:p>
        </p:txBody>
      </p:sp>
      <p:sp>
        <p:nvSpPr>
          <p:cNvPr id="4" name="Номер слайда 3"/>
          <p:cNvSpPr>
            <a:spLocks noGrp="1"/>
          </p:cNvSpPr>
          <p:nvPr>
            <p:ph type="sldNum" sz="quarter" idx="10"/>
          </p:nvPr>
        </p:nvSpPr>
        <p:spPr/>
        <p:txBody>
          <a:bodyPr/>
          <a:lstStyle/>
          <a:p>
            <a:fld id="{8EC6832A-C1FF-4A2C-87B2-130BCE288DD3}" type="slidenum">
              <a:rPr lang="ru-RU" smtClean="0"/>
              <a:t>7</a:t>
            </a:fld>
            <a:endParaRPr lang="ru-RU"/>
          </a:p>
        </p:txBody>
      </p:sp>
    </p:spTree>
    <p:extLst>
      <p:ext uri="{BB962C8B-B14F-4D97-AF65-F5344CB8AC3E}">
        <p14:creationId xmlns:p14="http://schemas.microsoft.com/office/powerpoint/2010/main" val="256000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По всем налогам подается общее уведомление: в нем одна строка – один налог. Нужно заполнить 5 реквизитов: КПП, КБК, ОКТМО, отчетный период и сумму.</a:t>
            </a:r>
          </a:p>
          <a:p>
            <a:r>
              <a:rPr lang="ru-RU" sz="1200" kern="1200" dirty="0">
                <a:solidFill>
                  <a:schemeClr val="tx1"/>
                </a:solidFill>
                <a:effectLst/>
                <a:latin typeface="+mn-lt"/>
                <a:ea typeface="+mn-ea"/>
                <a:cs typeface="+mn-cs"/>
              </a:rPr>
              <a:t>Если есть необходимость в корректировке сведений поданных в уведомлении, то направляется новое уведомление с верными реквизитами – только по тем налогам, в сведениях о которых произошла ошибка. </a:t>
            </a:r>
          </a:p>
          <a:p>
            <a:endParaRPr lang="ru-RU" dirty="0"/>
          </a:p>
        </p:txBody>
      </p:sp>
      <p:sp>
        <p:nvSpPr>
          <p:cNvPr id="4" name="Номер слайда 3"/>
          <p:cNvSpPr>
            <a:spLocks noGrp="1"/>
          </p:cNvSpPr>
          <p:nvPr>
            <p:ph type="sldNum" sz="quarter" idx="10"/>
          </p:nvPr>
        </p:nvSpPr>
        <p:spPr/>
        <p:txBody>
          <a:bodyPr/>
          <a:lstStyle/>
          <a:p>
            <a:fld id="{8EC6832A-C1FF-4A2C-87B2-130BCE288DD3}" type="slidenum">
              <a:rPr lang="ru-RU" smtClean="0"/>
              <a:t>8</a:t>
            </a:fld>
            <a:endParaRPr lang="ru-RU"/>
          </a:p>
        </p:txBody>
      </p:sp>
    </p:spTree>
    <p:extLst>
      <p:ext uri="{BB962C8B-B14F-4D97-AF65-F5344CB8AC3E}">
        <p14:creationId xmlns:p14="http://schemas.microsoft.com/office/powerpoint/2010/main" val="203883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2023 году уведомление можно подать в виде распоряжения  - то есть обычной платежки с реквизитами для распределения перечисленных денег: ИНН, КПП, КБК, ОКТМО.</a:t>
            </a:r>
          </a:p>
          <a:p>
            <a:r>
              <a:rPr lang="ru-RU" sz="1200" kern="1200" dirty="0">
                <a:solidFill>
                  <a:schemeClr val="tx1"/>
                </a:solidFill>
                <a:effectLst/>
                <a:latin typeface="+mn-lt"/>
                <a:ea typeface="+mn-ea"/>
                <a:cs typeface="+mn-cs"/>
              </a:rPr>
              <a:t>В поле 107 платежного поручения нужно указать налоговый период.</a:t>
            </a:r>
          </a:p>
          <a:p>
            <a:r>
              <a:rPr lang="ru-RU" sz="1200" kern="1200" dirty="0">
                <a:solidFill>
                  <a:schemeClr val="tx1"/>
                </a:solidFill>
                <a:effectLst/>
                <a:latin typeface="+mn-lt"/>
                <a:ea typeface="+mn-ea"/>
                <a:cs typeface="+mn-cs"/>
              </a:rPr>
              <a:t>В поле 101 «Статус» - значение 02</a:t>
            </a:r>
          </a:p>
          <a:p>
            <a:r>
              <a:rPr lang="ru-RU" sz="1200" kern="1200" dirty="0">
                <a:solidFill>
                  <a:schemeClr val="tx1"/>
                </a:solidFill>
                <a:effectLst/>
                <a:latin typeface="+mn-lt"/>
                <a:ea typeface="+mn-ea"/>
                <a:cs typeface="+mn-cs"/>
              </a:rPr>
              <a:t>Поля 106 «Основание платежа», 108 «Номер» и 109 «Дата документа» - не заполняются.</a:t>
            </a:r>
          </a:p>
          <a:p>
            <a:r>
              <a:rPr lang="ru-RU" sz="1200" kern="1200" dirty="0">
                <a:solidFill>
                  <a:schemeClr val="tx1"/>
                </a:solidFill>
                <a:effectLst/>
                <a:latin typeface="+mn-lt"/>
                <a:ea typeface="+mn-ea"/>
                <a:cs typeface="+mn-cs"/>
              </a:rPr>
              <a:t>В раздаточном материале вы можете увидеть списки налогов, входящих в ЕНП, не входящих в ЕНП, а также налоги,  уплата которых производится на КБК, а погашение задолженности может осуществляться через ЕНП. Также в раздаточном материале представлены примеры оформления платежных документов </a:t>
            </a:r>
          </a:p>
          <a:p>
            <a:endParaRPr lang="ru-RU" dirty="0"/>
          </a:p>
        </p:txBody>
      </p:sp>
      <p:sp>
        <p:nvSpPr>
          <p:cNvPr id="4" name="Номер слайда 3"/>
          <p:cNvSpPr>
            <a:spLocks noGrp="1"/>
          </p:cNvSpPr>
          <p:nvPr>
            <p:ph type="sldNum" sz="quarter" idx="10"/>
          </p:nvPr>
        </p:nvSpPr>
        <p:spPr/>
        <p:txBody>
          <a:bodyPr/>
          <a:lstStyle/>
          <a:p>
            <a:fld id="{8EC6832A-C1FF-4A2C-87B2-130BCE288DD3}" type="slidenum">
              <a:rPr lang="ru-RU" smtClean="0"/>
              <a:t>9</a:t>
            </a:fld>
            <a:endParaRPr lang="ru-RU"/>
          </a:p>
        </p:txBody>
      </p:sp>
    </p:spTree>
    <p:extLst>
      <p:ext uri="{BB962C8B-B14F-4D97-AF65-F5344CB8AC3E}">
        <p14:creationId xmlns:p14="http://schemas.microsoft.com/office/powerpoint/2010/main" val="339361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Для распределения ЕНП по платежам с авансовой системой расчетов, по которым декларация приходит позже, чем срок уплаты налога, необходимо подавать уведомление об исчисленных суммах. Это необходимо для резервирования суммы оплаты в счет предстоящих начислений. </a:t>
            </a:r>
          </a:p>
          <a:p>
            <a:r>
              <a:rPr lang="ru-RU" sz="1200" kern="1200" dirty="0">
                <a:solidFill>
                  <a:schemeClr val="tx1"/>
                </a:solidFill>
                <a:effectLst/>
                <a:latin typeface="+mn-lt"/>
                <a:ea typeface="+mn-ea"/>
                <a:cs typeface="+mn-cs"/>
              </a:rPr>
              <a:t>Чтобы эта переплата не была учтена как ЕНП и не использовалась для погашения других налогов в 2023 году, будут сформированы искусственные начисления по каждому авансу из представленного уведомления. Размер начисления равен сумме платежа.</a:t>
            </a:r>
          </a:p>
          <a:p>
            <a:r>
              <a:rPr lang="ru-RU" sz="1200" kern="1200" dirty="0">
                <a:solidFill>
                  <a:schemeClr val="tx1"/>
                </a:solidFill>
                <a:effectLst/>
                <a:latin typeface="+mn-lt"/>
                <a:ea typeface="+mn-ea"/>
                <a:cs typeface="+mn-cs"/>
              </a:rPr>
              <a:t>После подачи декларации или расчета эти начисления будут заменены на фактические – из представленной отчетности. Если декларация не представлена в срок, такие суммы будут ожидать представления декларации в течение 10 дней. Потом они вернутся  в общее сальдо ЕНС.</a:t>
            </a:r>
          </a:p>
          <a:p>
            <a:r>
              <a:rPr lang="ru-RU" sz="1200" kern="1200" dirty="0">
                <a:solidFill>
                  <a:schemeClr val="tx1"/>
                </a:solidFill>
                <a:effectLst/>
                <a:latin typeface="+mn-lt"/>
                <a:ea typeface="+mn-ea"/>
                <a:cs typeface="+mn-cs"/>
              </a:rPr>
              <a:t>Для переплаты регионального налога на прибыль и страховых взносов с отсрочкой по Постановлению №776 искусственные начисления не формируются. Авансы отражаются в карточке налога из представленной отчетности. В ЕНС они не переносятся и в сальдо не учитываются. Это и есть зарезервированная сумма.</a:t>
            </a:r>
          </a:p>
        </p:txBody>
      </p:sp>
      <p:sp>
        <p:nvSpPr>
          <p:cNvPr id="4" name="Номер слайда 3"/>
          <p:cNvSpPr>
            <a:spLocks noGrp="1"/>
          </p:cNvSpPr>
          <p:nvPr>
            <p:ph type="sldNum" sz="quarter" idx="10"/>
          </p:nvPr>
        </p:nvSpPr>
        <p:spPr/>
        <p:txBody>
          <a:bodyPr/>
          <a:lstStyle/>
          <a:p>
            <a:fld id="{8EC6832A-C1FF-4A2C-87B2-130BCE288DD3}" type="slidenum">
              <a:rPr lang="ru-RU" smtClean="0"/>
              <a:t>10</a:t>
            </a:fld>
            <a:endParaRPr lang="ru-RU"/>
          </a:p>
        </p:txBody>
      </p:sp>
    </p:spTree>
    <p:extLst>
      <p:ext uri="{BB962C8B-B14F-4D97-AF65-F5344CB8AC3E}">
        <p14:creationId xmlns:p14="http://schemas.microsoft.com/office/powerpoint/2010/main" val="382934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82C3520-8B7F-4DC0-8CD0-CFC44F57EBD8}" type="datetime1">
              <a:rPr lang="ru-RU" smtClean="0"/>
              <a:t>27.04.2023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6365113-58D1-4152-A464-9D34AFA1DFBE}" type="datetime1">
              <a:rPr lang="ru-RU" smtClean="0"/>
              <a:t>27.04.2023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F96D94-8B05-47E3-AB58-66CAE8AFBF56}" type="datetime1">
              <a:rPr lang="ru-RU" smtClean="0"/>
              <a:t>27.04.2023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EC6B31-58E7-4050-88EC-A10D5C926CD7}" type="datetime1">
              <a:rPr lang="ru-RU" smtClean="0"/>
              <a:t>27.04.2023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BAC5825-05D8-486A-B303-17AC1A1BD977}" type="datetime1">
              <a:rPr lang="ru-RU" smtClean="0"/>
              <a:t>27.04.2023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5AA3E1-1282-4147-A1CF-FFB9D8187398}" type="datetime1">
              <a:rPr lang="ru-RU" smtClean="0"/>
              <a:t>27.04.2023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E67430E-D470-4A9E-97A0-ED9D2F1A5ECA}" type="datetime1">
              <a:rPr lang="ru-RU" smtClean="0"/>
              <a:t>27.04.2023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D0B6C0C-1A88-4E2C-B6F4-DBC37F7AC1DB}" type="datetime1">
              <a:rPr lang="ru-RU" smtClean="0"/>
              <a:t>27.04.2023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00999-5725-4EC6-8FB4-45514755FC44}" type="datetime1">
              <a:rPr lang="ru-RU" smtClean="0"/>
              <a:t>27.04.2023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D24336E-5172-45E7-9A76-F3CA27E4ACEB}" type="datetime1">
              <a:rPr lang="ru-RU" smtClean="0"/>
              <a:t>27.04.2023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072137C-D5E8-4DFA-B229-96A748B59593}" type="datetime1">
              <a:rPr lang="ru-RU" smtClean="0"/>
              <a:t>27.04.2023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71FC2D0-8BD9-4927-920A-0B6D8D9119C2}" type="datetime1">
              <a:rPr lang="ru-RU" smtClean="0"/>
              <a:t>27.04.2023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4.jpeg"/><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diagramColors" Target="../diagrams/colors2.xml"/><Relationship Id="rId5" Type="http://schemas.openxmlformats.org/officeDocument/2006/relationships/image" Target="../media/image11.jpeg"/><Relationship Id="rId10" Type="http://schemas.openxmlformats.org/officeDocument/2006/relationships/diagramQuickStyle" Target="../diagrams/quickStyle2.xml"/><Relationship Id="rId4" Type="http://schemas.openxmlformats.org/officeDocument/2006/relationships/image" Target="../media/image10.png"/><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8.jpeg"/><Relationship Id="rId4" Type="http://schemas.openxmlformats.org/officeDocument/2006/relationships/diagramData" Target="../diagrams/data3.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700808"/>
            <a:ext cx="8322653" cy="1656184"/>
          </a:xfrm>
        </p:spPr>
        <p:txBody>
          <a:bodyPr/>
          <a:lstStyle/>
          <a:p>
            <a:pPr marL="182880" indent="0" algn="ctr">
              <a:buNone/>
            </a:pPr>
            <a:r>
              <a:rPr lang="ru-RU" altLang="ru-RU" sz="2800" dirty="0">
                <a:solidFill>
                  <a:srgbClr val="104E72"/>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О введении с 01.01.2023 года</a:t>
            </a:r>
            <a:br>
              <a:rPr lang="ru-RU" altLang="ru-RU" sz="2800" dirty="0">
                <a:solidFill>
                  <a:srgbClr val="104E72"/>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ru-RU" altLang="ru-RU" sz="2800" dirty="0">
                <a:solidFill>
                  <a:srgbClr val="104E72"/>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«Единого налогового счета налогоплательщика» </a:t>
            </a:r>
            <a:br>
              <a:rPr lang="ru-RU" altLang="ru-RU" sz="2800" dirty="0">
                <a:solidFill>
                  <a:srgbClr val="104E72"/>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ru-RU" altLang="ru-RU" sz="2800" dirty="0">
                <a:solidFill>
                  <a:srgbClr val="104E72"/>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ru-RU" sz="2800" dirty="0">
                <a:solidFill>
                  <a:srgbClr val="104E72"/>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Федеральный закон от 14.07.2022 № 263-ФЗ) </a:t>
            </a:r>
            <a:endParaRPr lang="ru-RU" sz="2800"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5" name="Рисунок 6" descr="C:\Users\panova_ea\Desktop\ФНС\Новая папка\word\jpg\true-logo-FN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260648"/>
            <a:ext cx="988037" cy="106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кругленный прямоугольник 6"/>
          <p:cNvSpPr/>
          <p:nvPr/>
        </p:nvSpPr>
        <p:spPr>
          <a:xfrm>
            <a:off x="2843808" y="3580453"/>
            <a:ext cx="3456384" cy="2075398"/>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12" descr="Картинки по запросу экономика пнг"/>
          <p:cNvPicPr>
            <a:picLocks noChangeAspect="1" noChangeArrowheads="1"/>
          </p:cNvPicPr>
          <p:nvPr/>
        </p:nvPicPr>
        <p:blipFill>
          <a:blip r:embed="rId4" cstate="print"/>
          <a:srcRect/>
          <a:stretch>
            <a:fillRect/>
          </a:stretch>
        </p:blipFill>
        <p:spPr bwMode="auto">
          <a:xfrm>
            <a:off x="4806416" y="4581128"/>
            <a:ext cx="1296143" cy="864096"/>
          </a:xfrm>
          <a:prstGeom prst="rect">
            <a:avLst/>
          </a:prstGeom>
          <a:noFill/>
        </p:spPr>
      </p:pic>
      <p:sp>
        <p:nvSpPr>
          <p:cNvPr id="11" name="Прямоугольник 10"/>
          <p:cNvSpPr/>
          <p:nvPr/>
        </p:nvSpPr>
        <p:spPr>
          <a:xfrm>
            <a:off x="3024741" y="4811984"/>
            <a:ext cx="2300245" cy="476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a:latin typeface="Times New Roman" panose="02020603050405020304" pitchFamily="18" charset="0"/>
                <a:cs typeface="Times New Roman" panose="02020603050405020304" pitchFamily="18" charset="0"/>
              </a:rPr>
              <a:t>ИНН</a:t>
            </a:r>
          </a:p>
          <a:p>
            <a:r>
              <a:rPr lang="ru-RU" b="1" dirty="0">
                <a:latin typeface="Times New Roman" panose="02020603050405020304" pitchFamily="18" charset="0"/>
                <a:cs typeface="Times New Roman" panose="02020603050405020304" pitchFamily="18" charset="0"/>
              </a:rPr>
              <a:t>0000 0000 0000</a:t>
            </a:r>
          </a:p>
        </p:txBody>
      </p:sp>
      <p:pic>
        <p:nvPicPr>
          <p:cNvPr id="12"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2742" y="3800604"/>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3802314" y="3865390"/>
            <a:ext cx="2300245" cy="590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latin typeface="Times New Roman" panose="02020603050405020304" pitchFamily="18" charset="0"/>
                <a:cs typeface="Times New Roman" panose="02020603050405020304" pitchFamily="18" charset="0"/>
              </a:rPr>
              <a:t>ЕДИНЫЙ НАЛОГОВЫЙ СЧЕТ</a:t>
            </a:r>
          </a:p>
        </p:txBody>
      </p:sp>
    </p:spTree>
    <p:extLst>
      <p:ext uri="{BB962C8B-B14F-4D97-AF65-F5344CB8AC3E}">
        <p14:creationId xmlns:p14="http://schemas.microsoft.com/office/powerpoint/2010/main" val="47126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97114" y="2708920"/>
            <a:ext cx="869536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16879" y="548680"/>
            <a:ext cx="8647609" cy="648072"/>
          </a:xfrm>
        </p:spPr>
        <p:txBody>
          <a:bodyPr/>
          <a:lstStyle/>
          <a:p>
            <a:pPr marL="0" indent="0" algn="ctr">
              <a:buNone/>
            </a:pPr>
            <a: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такое зарезервированная сумма?</a:t>
            </a:r>
          </a:p>
        </p:txBody>
      </p:sp>
      <p:sp>
        <p:nvSpPr>
          <p:cNvPr id="3" name="Объект 2"/>
          <p:cNvSpPr>
            <a:spLocks noGrp="1"/>
          </p:cNvSpPr>
          <p:nvPr>
            <p:ph sz="quarter" idx="13"/>
          </p:nvPr>
        </p:nvSpPr>
        <p:spPr>
          <a:xfrm>
            <a:off x="131755" y="1700808"/>
            <a:ext cx="8839382" cy="936104"/>
          </a:xfrm>
        </p:spPr>
        <p:txBody>
          <a:bodyPr>
            <a:normAutofit/>
          </a:bodyPr>
          <a:lstStyle/>
          <a:p>
            <a:r>
              <a:rPr lang="ru-RU" sz="2000" b="1" u="sng" dirty="0">
                <a:solidFill>
                  <a:schemeClr val="tx1"/>
                </a:solidFill>
                <a:latin typeface="Arial" panose="020B0604020202020204" pitchFamily="34" charset="0"/>
                <a:cs typeface="Arial" panose="020B0604020202020204" pitchFamily="34" charset="0"/>
              </a:rPr>
              <a:t>Зарезервированная сумма </a:t>
            </a:r>
            <a:r>
              <a:rPr lang="ru-RU" sz="2000" dirty="0">
                <a:solidFill>
                  <a:schemeClr val="tx1"/>
                </a:solidFill>
                <a:latin typeface="Arial" panose="020B0604020202020204" pitchFamily="34" charset="0"/>
                <a:cs typeface="Arial" panose="020B0604020202020204" pitchFamily="34" charset="0"/>
              </a:rPr>
              <a:t>– это сумма денежных средств, зачтенных в предстоящие обязанности.</a:t>
            </a:r>
          </a:p>
        </p:txBody>
      </p:sp>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400" smtClean="0"/>
              <a:t>10</a:t>
            </a:fld>
            <a:endParaRPr lang="ru-RU" sz="14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086" t="52940" r="5509" b="15836"/>
          <a:stretch/>
        </p:blipFill>
        <p:spPr bwMode="auto">
          <a:xfrm>
            <a:off x="611560" y="4725144"/>
            <a:ext cx="7271658" cy="151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Объект 2"/>
          <p:cNvSpPr txBox="1">
            <a:spLocks/>
          </p:cNvSpPr>
          <p:nvPr/>
        </p:nvSpPr>
        <p:spPr>
          <a:xfrm>
            <a:off x="197114" y="2852936"/>
            <a:ext cx="8479342" cy="108012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ru-RU" sz="2000" dirty="0">
                <a:solidFill>
                  <a:srgbClr val="FFFF00"/>
                </a:solidFill>
                <a:latin typeface="Arial" panose="020B0604020202020204" pitchFamily="34" charset="0"/>
                <a:cs typeface="Arial" panose="020B0604020202020204" pitchFamily="34" charset="0"/>
              </a:rPr>
              <a:t>Для распределения ЕНП по платежам с авансовой системой расчетов, по которым декларация приходит позже, чем срок уплаты налога, необходимо подавать уведомление об исчисленных суммах </a:t>
            </a:r>
          </a:p>
        </p:txBody>
      </p:sp>
      <p:sp>
        <p:nvSpPr>
          <p:cNvPr id="12" name="Объект 2"/>
          <p:cNvSpPr txBox="1">
            <a:spLocks/>
          </p:cNvSpPr>
          <p:nvPr/>
        </p:nvSpPr>
        <p:spPr>
          <a:xfrm>
            <a:off x="8406026" y="2708920"/>
            <a:ext cx="558462" cy="12961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sz="8000" b="1" dirty="0">
                <a:solidFill>
                  <a:srgbClr val="FFFF00"/>
                </a:solidFill>
                <a:latin typeface="Arial" panose="020B0604020202020204" pitchFamily="34" charset="0"/>
                <a:cs typeface="Arial" panose="020B0604020202020204" pitchFamily="34" charset="0"/>
              </a:rPr>
              <a:t>!</a:t>
            </a:r>
          </a:p>
        </p:txBody>
      </p:sp>
      <p:pic>
        <p:nvPicPr>
          <p:cNvPr id="13"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99" y="188640"/>
            <a:ext cx="740156" cy="7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72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05881" y="2492896"/>
            <a:ext cx="8647609" cy="648072"/>
          </a:xfrm>
        </p:spPr>
        <p:txBody>
          <a:bodyPr/>
          <a:lstStyle/>
          <a:p>
            <a:pPr marL="0" indent="0" algn="ctr">
              <a:buNone/>
            </a:pPr>
            <a:r>
              <a:rPr lang="ru-RU" sz="40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СПАСИБО ЗА ВНИМАНИЕ!</a:t>
            </a:r>
          </a:p>
        </p:txBody>
      </p:sp>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400" smtClean="0"/>
              <a:t>11</a:t>
            </a:fld>
            <a:endParaRPr lang="ru-RU" sz="1400" dirty="0"/>
          </a:p>
        </p:txBody>
      </p:sp>
      <p:pic>
        <p:nvPicPr>
          <p:cNvPr id="11" name="Рисунок 6" descr="C:\Users\panova_ea\Desktop\ФНС\Новая папка\word\jpg\true-logo-FNS.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260648"/>
            <a:ext cx="988037" cy="106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68" t="46803" r="63321" b="11938"/>
          <a:stretch/>
        </p:blipFill>
        <p:spPr bwMode="auto">
          <a:xfrm>
            <a:off x="539552" y="4486469"/>
            <a:ext cx="2264228" cy="210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781" t="45645" r="7208" b="11386"/>
          <a:stretch/>
        </p:blipFill>
        <p:spPr bwMode="auto">
          <a:xfrm>
            <a:off x="5764156" y="4437112"/>
            <a:ext cx="2264228" cy="218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9343" t="46058" r="35526" b="11615"/>
          <a:stretch/>
        </p:blipFill>
        <p:spPr bwMode="auto">
          <a:xfrm>
            <a:off x="3160982" y="4437112"/>
            <a:ext cx="2275114" cy="215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66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043608" y="332656"/>
            <a:ext cx="7704856" cy="720080"/>
          </a:xfrm>
        </p:spPr>
        <p:txBody>
          <a:bodyPr/>
          <a:lstStyle/>
          <a:p>
            <a:pPr marL="0" indent="0" algn="ctr">
              <a:buNone/>
            </a:pPr>
            <a: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Единый налоговый счет (ЕНС)</a:t>
            </a:r>
          </a:p>
        </p:txBody>
      </p:sp>
      <p:sp>
        <p:nvSpPr>
          <p:cNvPr id="3" name="Объект 2"/>
          <p:cNvSpPr>
            <a:spLocks noGrp="1"/>
          </p:cNvSpPr>
          <p:nvPr>
            <p:ph sz="quarter" idx="13"/>
          </p:nvPr>
        </p:nvSpPr>
        <p:spPr>
          <a:xfrm>
            <a:off x="107504" y="1124744"/>
            <a:ext cx="8928992" cy="1728192"/>
          </a:xfrm>
        </p:spPr>
        <p:txBody>
          <a:bodyPr>
            <a:normAutofit/>
          </a:bodyPr>
          <a:lstStyle/>
          <a:p>
            <a:r>
              <a:rPr lang="ru-RU" sz="1900" b="1" u="sng" dirty="0">
                <a:solidFill>
                  <a:schemeClr val="tx1"/>
                </a:solidFill>
                <a:latin typeface="Arial" panose="020B0604020202020204" pitchFamily="34" charset="0"/>
                <a:cs typeface="Arial" panose="020B0604020202020204" pitchFamily="34" charset="0"/>
              </a:rPr>
              <a:t>Единый налоговый счет (ЕНС) </a:t>
            </a:r>
            <a:r>
              <a:rPr lang="ru-RU" sz="1900" dirty="0">
                <a:solidFill>
                  <a:schemeClr val="tx1"/>
                </a:solidFill>
                <a:latin typeface="Arial" panose="020B0604020202020204" pitchFamily="34" charset="0"/>
                <a:cs typeface="Arial" panose="020B0604020202020204" pitchFamily="34" charset="0"/>
              </a:rPr>
              <a:t>– это виртуальный кошелек налогоплательщика, где учитываются начисления и поступления налогов и взносов. </a:t>
            </a:r>
          </a:p>
          <a:p>
            <a:r>
              <a:rPr lang="ru-RU" sz="1900" dirty="0">
                <a:solidFill>
                  <a:schemeClr val="tx1"/>
                </a:solidFill>
                <a:latin typeface="Arial" panose="020B0604020202020204" pitchFamily="34" charset="0"/>
                <a:cs typeface="Arial" panose="020B0604020202020204" pitchFamily="34" charset="0"/>
              </a:rPr>
              <a:t>Все данные по ЕНС отображаются в личном кабинете налогоплательщика. </a:t>
            </a:r>
          </a:p>
          <a:p>
            <a:pPr marL="45720" indent="0">
              <a:buNone/>
            </a:pPr>
            <a:endParaRPr lang="ru-RU"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65" t="50000" r="3305" b="16828"/>
          <a:stretch/>
        </p:blipFill>
        <p:spPr bwMode="auto">
          <a:xfrm>
            <a:off x="1619672" y="2564904"/>
            <a:ext cx="5879264" cy="120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628" t="41522" r="6031" b="13457"/>
          <a:stretch/>
        </p:blipFill>
        <p:spPr bwMode="auto">
          <a:xfrm>
            <a:off x="1595438" y="3933056"/>
            <a:ext cx="5903498" cy="179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553" t="38926" r="11520" b="38502"/>
          <a:stretch/>
        </p:blipFill>
        <p:spPr bwMode="auto">
          <a:xfrm>
            <a:off x="2334749" y="5877272"/>
            <a:ext cx="4278086" cy="67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600" smtClean="0"/>
              <a:t>2</a:t>
            </a:fld>
            <a:endParaRPr lang="ru-RU" sz="1600" dirty="0"/>
          </a:p>
        </p:txBody>
      </p:sp>
      <p:pic>
        <p:nvPicPr>
          <p:cNvPr id="9" name="Рисунок 6" descr="C:\Users\panova_ea\Desktop\ФНС\Новая папка\word\jpg\true-logo-FNS.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99" y="188640"/>
            <a:ext cx="740156" cy="7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59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97152"/>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755576" y="260648"/>
            <a:ext cx="7884368" cy="1008112"/>
          </a:xfrm>
        </p:spPr>
        <p:txBody>
          <a:bodyPr/>
          <a:lstStyle/>
          <a:p>
            <a:pPr marL="0" indent="0" algn="ctr">
              <a:buNone/>
            </a:pPr>
            <a:r>
              <a:rPr lang="ru-RU" sz="24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Почему в реквизитах на перечисление ЕНП указано УФК по Тульской области?</a:t>
            </a:r>
          </a:p>
        </p:txBody>
      </p:sp>
      <p:sp>
        <p:nvSpPr>
          <p:cNvPr id="3" name="Объект 2"/>
          <p:cNvSpPr>
            <a:spLocks noGrp="1"/>
          </p:cNvSpPr>
          <p:nvPr>
            <p:ph sz="quarter" idx="13"/>
          </p:nvPr>
        </p:nvSpPr>
        <p:spPr>
          <a:xfrm>
            <a:off x="197114" y="1340768"/>
            <a:ext cx="8839382" cy="1728192"/>
          </a:xfrm>
        </p:spPr>
        <p:txBody>
          <a:bodyPr>
            <a:normAutofit/>
          </a:bodyPr>
          <a:lstStyle/>
          <a:p>
            <a:r>
              <a:rPr lang="ru-RU" sz="1800" dirty="0">
                <a:solidFill>
                  <a:schemeClr val="tx1"/>
                </a:solidFill>
                <a:latin typeface="Arial" panose="020B0604020202020204" pitchFamily="34" charset="0"/>
                <a:cs typeface="Arial" panose="020B0604020202020204" pitchFamily="34" charset="0"/>
              </a:rPr>
              <a:t>С 2023 года налоги уплачиваются на единый счет Федерального казначейства. Обработкой платежей из всех субъектов РФ занимается Управление Федерального казначейства по Тульской области. </a:t>
            </a:r>
            <a:endParaRPr lang="ru-RU" sz="2000" dirty="0">
              <a:solidFill>
                <a:schemeClr val="tx1"/>
              </a:solidFill>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600" smtClean="0"/>
              <a:t>3</a:t>
            </a:fld>
            <a:endParaRPr lang="ru-RU" sz="1600"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515" t="36948" r="5629" b="18326"/>
          <a:stretch/>
        </p:blipFill>
        <p:spPr bwMode="auto">
          <a:xfrm>
            <a:off x="1709732" y="5038790"/>
            <a:ext cx="5742588" cy="170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Таблица 3"/>
          <p:cNvGraphicFramePr>
            <a:graphicFrameLocks noGrp="1"/>
          </p:cNvGraphicFramePr>
          <p:nvPr>
            <p:extLst>
              <p:ext uri="{D42A27DB-BD31-4B8C-83A1-F6EECF244321}">
                <p14:modId xmlns:p14="http://schemas.microsoft.com/office/powerpoint/2010/main" val="29489123"/>
              </p:ext>
            </p:extLst>
          </p:nvPr>
        </p:nvGraphicFramePr>
        <p:xfrm>
          <a:off x="683568" y="2349176"/>
          <a:ext cx="7560840" cy="2591992"/>
        </p:xfrm>
        <a:graphic>
          <a:graphicData uri="http://schemas.openxmlformats.org/drawingml/2006/table">
            <a:tbl>
              <a:tblPr firstRow="1" bandRow="1">
                <a:tableStyleId>{5C22544A-7EE6-4342-B048-85BDC9FD1C3A}</a:tableStyleId>
              </a:tblPr>
              <a:tblGrid>
                <a:gridCol w="1649638">
                  <a:extLst>
                    <a:ext uri="{9D8B030D-6E8A-4147-A177-3AD203B41FA5}">
                      <a16:colId xmlns:a16="http://schemas.microsoft.com/office/drawing/2014/main" val="20000"/>
                    </a:ext>
                  </a:extLst>
                </a:gridCol>
                <a:gridCol w="1993313">
                  <a:extLst>
                    <a:ext uri="{9D8B030D-6E8A-4147-A177-3AD203B41FA5}">
                      <a16:colId xmlns:a16="http://schemas.microsoft.com/office/drawing/2014/main" val="20001"/>
                    </a:ext>
                  </a:extLst>
                </a:gridCol>
                <a:gridCol w="3917889">
                  <a:extLst>
                    <a:ext uri="{9D8B030D-6E8A-4147-A177-3AD203B41FA5}">
                      <a16:colId xmlns:a16="http://schemas.microsoft.com/office/drawing/2014/main" val="20002"/>
                    </a:ext>
                  </a:extLst>
                </a:gridCol>
              </a:tblGrid>
              <a:tr h="518458">
                <a:tc>
                  <a:txBody>
                    <a:bodyPr/>
                    <a:lstStyle/>
                    <a:p>
                      <a:pPr algn="ctr"/>
                      <a:r>
                        <a:rPr lang="ru-RU" sz="1400" dirty="0"/>
                        <a:t>Номер реквизита ПД</a:t>
                      </a:r>
                    </a:p>
                  </a:txBody>
                  <a:tcPr/>
                </a:tc>
                <a:tc>
                  <a:txBody>
                    <a:bodyPr/>
                    <a:lstStyle/>
                    <a:p>
                      <a:pPr algn="ctr"/>
                      <a:r>
                        <a:rPr lang="ru-RU" sz="1400" dirty="0"/>
                        <a:t>Наименование реквизита ПД</a:t>
                      </a:r>
                    </a:p>
                  </a:txBody>
                  <a:tcPr/>
                </a:tc>
                <a:tc>
                  <a:txBody>
                    <a:bodyPr/>
                    <a:lstStyle/>
                    <a:p>
                      <a:pPr algn="ctr"/>
                      <a:r>
                        <a:rPr lang="ru-RU" sz="1400" dirty="0"/>
                        <a:t>Значение</a:t>
                      </a:r>
                    </a:p>
                  </a:txBody>
                  <a:tcPr/>
                </a:tc>
                <a:extLst>
                  <a:ext uri="{0D108BD9-81ED-4DB2-BD59-A6C34878D82A}">
                    <a16:rowId xmlns:a16="http://schemas.microsoft.com/office/drawing/2014/main" val="10000"/>
                  </a:ext>
                </a:extLst>
              </a:tr>
              <a:tr h="518458">
                <a:tc>
                  <a:txBody>
                    <a:bodyPr/>
                    <a:lstStyle/>
                    <a:p>
                      <a:pPr algn="ctr"/>
                      <a:r>
                        <a:rPr lang="ru-RU" sz="1400" dirty="0"/>
                        <a:t>13</a:t>
                      </a:r>
                    </a:p>
                  </a:txBody>
                  <a:tcPr/>
                </a:tc>
                <a:tc>
                  <a:txBody>
                    <a:bodyPr/>
                    <a:lstStyle/>
                    <a:p>
                      <a:pPr algn="ctr"/>
                      <a:r>
                        <a:rPr lang="ru-RU" sz="1400" dirty="0"/>
                        <a:t>Наименование банка получателя средств</a:t>
                      </a:r>
                    </a:p>
                  </a:txBody>
                  <a:tcPr/>
                </a:tc>
                <a:tc>
                  <a:txBody>
                    <a:bodyPr/>
                    <a:lstStyle/>
                    <a:p>
                      <a:pPr algn="ctr"/>
                      <a:r>
                        <a:rPr lang="ru-RU" sz="1400" dirty="0"/>
                        <a:t>ОТДЕЛЕНИЕ ТУЛА БАНКА РОССИИ//УФК по Тульской области, г. Тула</a:t>
                      </a:r>
                    </a:p>
                  </a:txBody>
                  <a:tcPr/>
                </a:tc>
                <a:extLst>
                  <a:ext uri="{0D108BD9-81ED-4DB2-BD59-A6C34878D82A}">
                    <a16:rowId xmlns:a16="http://schemas.microsoft.com/office/drawing/2014/main" val="10001"/>
                  </a:ext>
                </a:extLst>
              </a:tr>
              <a:tr h="518458">
                <a:tc>
                  <a:txBody>
                    <a:bodyPr/>
                    <a:lstStyle/>
                    <a:p>
                      <a:pPr algn="ctr"/>
                      <a:r>
                        <a:rPr lang="ru-RU" sz="1400" dirty="0"/>
                        <a:t>14</a:t>
                      </a:r>
                    </a:p>
                  </a:txBody>
                  <a:tcPr/>
                </a:tc>
                <a:tc>
                  <a:txBody>
                    <a:bodyPr/>
                    <a:lstStyle/>
                    <a:p>
                      <a:pPr algn="ctr"/>
                      <a:r>
                        <a:rPr lang="ru-RU" sz="1400" dirty="0"/>
                        <a:t>БИК банка получателя средств</a:t>
                      </a:r>
                    </a:p>
                  </a:txBody>
                  <a:tcPr/>
                </a:tc>
                <a:tc>
                  <a:txBody>
                    <a:bodyPr/>
                    <a:lstStyle/>
                    <a:p>
                      <a:pPr algn="ctr"/>
                      <a:r>
                        <a:rPr lang="ru-RU" sz="1400" dirty="0"/>
                        <a:t>017003983</a:t>
                      </a:r>
                    </a:p>
                  </a:txBody>
                  <a:tcPr/>
                </a:tc>
                <a:extLst>
                  <a:ext uri="{0D108BD9-81ED-4DB2-BD59-A6C34878D82A}">
                    <a16:rowId xmlns:a16="http://schemas.microsoft.com/office/drawing/2014/main" val="10002"/>
                  </a:ext>
                </a:extLst>
              </a:tr>
              <a:tr h="518458">
                <a:tc>
                  <a:txBody>
                    <a:bodyPr/>
                    <a:lstStyle/>
                    <a:p>
                      <a:pPr algn="ctr"/>
                      <a:r>
                        <a:rPr lang="ru-RU" sz="1400" dirty="0"/>
                        <a:t>15</a:t>
                      </a:r>
                    </a:p>
                  </a:txBody>
                  <a:tcPr/>
                </a:tc>
                <a:tc>
                  <a:txBody>
                    <a:bodyPr/>
                    <a:lstStyle/>
                    <a:p>
                      <a:pPr algn="ctr"/>
                      <a:r>
                        <a:rPr lang="ru-RU" sz="1400" dirty="0"/>
                        <a:t>№ счета банка получателя средств</a:t>
                      </a:r>
                    </a:p>
                  </a:txBody>
                  <a:tcPr/>
                </a:tc>
                <a:tc>
                  <a:txBody>
                    <a:bodyPr/>
                    <a:lstStyle/>
                    <a:p>
                      <a:pPr algn="ctr"/>
                      <a:r>
                        <a:rPr lang="ru-RU" sz="1400" dirty="0"/>
                        <a:t>40102810445370000059</a:t>
                      </a:r>
                    </a:p>
                  </a:txBody>
                  <a:tcPr/>
                </a:tc>
                <a:extLst>
                  <a:ext uri="{0D108BD9-81ED-4DB2-BD59-A6C34878D82A}">
                    <a16:rowId xmlns:a16="http://schemas.microsoft.com/office/drawing/2014/main" val="10003"/>
                  </a:ext>
                </a:extLst>
              </a:tr>
              <a:tr h="374440">
                <a:tc>
                  <a:txBody>
                    <a:bodyPr/>
                    <a:lstStyle/>
                    <a:p>
                      <a:pPr algn="ctr"/>
                      <a:r>
                        <a:rPr lang="ru-RU" sz="1400" dirty="0"/>
                        <a:t>16</a:t>
                      </a:r>
                    </a:p>
                  </a:txBody>
                  <a:tcPr/>
                </a:tc>
                <a:tc>
                  <a:txBody>
                    <a:bodyPr/>
                    <a:lstStyle/>
                    <a:p>
                      <a:pPr algn="ctr"/>
                      <a:r>
                        <a:rPr lang="ru-RU" sz="1400" dirty="0"/>
                        <a:t>Получатель</a:t>
                      </a:r>
                    </a:p>
                  </a:txBody>
                  <a:tcPr/>
                </a:tc>
                <a:tc>
                  <a:txBody>
                    <a:bodyPr/>
                    <a:lstStyle/>
                    <a:p>
                      <a:pPr algn="ctr"/>
                      <a:r>
                        <a:rPr lang="ru-RU" sz="1400" dirty="0"/>
                        <a:t>УФК по Тульской области (МИ ФНС России по управлению долгом) </a:t>
                      </a:r>
                    </a:p>
                  </a:txBody>
                  <a:tcPr/>
                </a:tc>
                <a:extLst>
                  <a:ext uri="{0D108BD9-81ED-4DB2-BD59-A6C34878D82A}">
                    <a16:rowId xmlns:a16="http://schemas.microsoft.com/office/drawing/2014/main" val="10004"/>
                  </a:ext>
                </a:extLst>
              </a:tr>
            </a:tbl>
          </a:graphicData>
        </a:graphic>
      </p:graphicFrame>
      <p:pic>
        <p:nvPicPr>
          <p:cNvPr id="9"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99" y="188640"/>
            <a:ext cx="740156" cy="7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0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23528" y="476672"/>
            <a:ext cx="8647609" cy="648072"/>
          </a:xfrm>
        </p:spPr>
        <p:txBody>
          <a:bodyPr/>
          <a:lstStyle/>
          <a:p>
            <a:pPr marL="0" indent="0" algn="ctr">
              <a:buNone/>
            </a:pPr>
            <a: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такое сальдо ЕНС?</a:t>
            </a:r>
          </a:p>
        </p:txBody>
      </p:sp>
      <p:sp>
        <p:nvSpPr>
          <p:cNvPr id="3" name="Объект 2"/>
          <p:cNvSpPr>
            <a:spLocks noGrp="1"/>
          </p:cNvSpPr>
          <p:nvPr>
            <p:ph sz="quarter" idx="13"/>
          </p:nvPr>
        </p:nvSpPr>
        <p:spPr>
          <a:xfrm>
            <a:off x="304618" y="1412776"/>
            <a:ext cx="8839382" cy="936104"/>
          </a:xfrm>
        </p:spPr>
        <p:txBody>
          <a:bodyPr>
            <a:normAutofit/>
          </a:bodyPr>
          <a:lstStyle/>
          <a:p>
            <a:r>
              <a:rPr lang="ru-RU" sz="2000" b="1" u="sng" dirty="0">
                <a:solidFill>
                  <a:schemeClr val="tx1"/>
                </a:solidFill>
                <a:latin typeface="Arial" panose="020B0604020202020204" pitchFamily="34" charset="0"/>
                <a:cs typeface="Arial" panose="020B0604020202020204" pitchFamily="34" charset="0"/>
              </a:rPr>
              <a:t>Сальдо ЕНС </a:t>
            </a:r>
            <a:r>
              <a:rPr lang="ru-RU" sz="2000" dirty="0">
                <a:solidFill>
                  <a:schemeClr val="tx1"/>
                </a:solidFill>
                <a:latin typeface="Arial" panose="020B0604020202020204" pitchFamily="34" charset="0"/>
                <a:cs typeface="Arial" panose="020B0604020202020204" pitchFamily="34" charset="0"/>
              </a:rPr>
              <a:t>– это разница между общей суммой перечислений и начислений.</a:t>
            </a:r>
          </a:p>
        </p:txBody>
      </p:sp>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600" smtClean="0"/>
              <a:t>4</a:t>
            </a:fld>
            <a:endParaRPr lang="ru-RU" sz="1600" dirty="0"/>
          </a:p>
        </p:txBody>
      </p:sp>
      <p:graphicFrame>
        <p:nvGraphicFramePr>
          <p:cNvPr id="4" name="Схема 3"/>
          <p:cNvGraphicFramePr/>
          <p:nvPr>
            <p:extLst>
              <p:ext uri="{D42A27DB-BD31-4B8C-83A1-F6EECF244321}">
                <p14:modId xmlns:p14="http://schemas.microsoft.com/office/powerpoint/2010/main" val="852628721"/>
              </p:ext>
            </p:extLst>
          </p:nvPr>
        </p:nvGraphicFramePr>
        <p:xfrm>
          <a:off x="1619672" y="2492896"/>
          <a:ext cx="6096000" cy="3369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Рисунок 6" descr="C:\Users\panova_ea\Desktop\ФНС\Новая папка\word\jpg\true-logo-FNS.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99" y="188640"/>
            <a:ext cx="740156" cy="7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25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92943" y="188640"/>
            <a:ext cx="8215561" cy="936104"/>
          </a:xfrm>
        </p:spPr>
        <p:txBody>
          <a:bodyPr/>
          <a:lstStyle/>
          <a:p>
            <a:pPr marL="0" indent="0" algn="ctr">
              <a:buNone/>
            </a:pPr>
            <a: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Распределение ЕНП по налогам и бюджетам. Порядок и сроки начисления пеней.</a:t>
            </a:r>
            <a:br>
              <a:rPr lang="ru-RU" sz="2800" dirty="0">
                <a:effectLst/>
              </a:rPr>
            </a:br>
            <a:endPar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600" smtClean="0"/>
              <a:t>5</a:t>
            </a:fld>
            <a:endParaRPr lang="ru-RU" sz="1600" dirty="0"/>
          </a:p>
        </p:txBody>
      </p:sp>
      <p:pic>
        <p:nvPicPr>
          <p:cNvPr id="7" name="Рисунок 6" descr="https://spvkusa.ru/image/catalog/deng8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638" y="1916832"/>
            <a:ext cx="1361808" cy="1335864"/>
          </a:xfrm>
          <a:prstGeom prst="rect">
            <a:avLst/>
          </a:prstGeom>
          <a:noFill/>
          <a:ln>
            <a:noFill/>
          </a:ln>
        </p:spPr>
      </p:pic>
      <p:sp>
        <p:nvSpPr>
          <p:cNvPr id="9" name="Штриховая стрелка вправо 8"/>
          <p:cNvSpPr/>
          <p:nvPr/>
        </p:nvSpPr>
        <p:spPr>
          <a:xfrm>
            <a:off x="1970043" y="2204864"/>
            <a:ext cx="1095258" cy="701336"/>
          </a:xfrm>
          <a:prstGeom prst="stripedRightArrow">
            <a:avLst/>
          </a:prstGeom>
          <a:solidFill>
            <a:srgbClr val="E8DF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триховая стрелка вправо 9"/>
          <p:cNvSpPr/>
          <p:nvPr/>
        </p:nvSpPr>
        <p:spPr>
          <a:xfrm>
            <a:off x="5874956" y="2276872"/>
            <a:ext cx="1289332" cy="701336"/>
          </a:xfrm>
          <a:prstGeom prst="stripedRightArrow">
            <a:avLst/>
          </a:prstGeom>
          <a:solidFill>
            <a:srgbClr val="E8DF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https://thumbs.dreamstime.com/z/%D1%81%D1%82%D0%BE%D0%B3-%D0%B7%D0%BE%D0%BB%D0%BE%D1%82%D0%B0-%D0%BC%D0%BE%D0%BD%D0%B5%D1%82%D0%BE%D0%BA-112494169.jpg"/>
          <p:cNvPicPr/>
          <p:nvPr/>
        </p:nvPicPr>
        <p:blipFill rotWithShape="1">
          <a:blip r:embed="rId5" cstate="print">
            <a:extLst>
              <a:ext uri="{28A0092B-C50C-407E-A947-70E740481C1C}">
                <a14:useLocalDpi xmlns:a14="http://schemas.microsoft.com/office/drawing/2010/main" val="0"/>
              </a:ext>
            </a:extLst>
          </a:blip>
          <a:srcRect l="6552" t="21823" r="3935" b="23530"/>
          <a:stretch/>
        </p:blipFill>
        <p:spPr bwMode="auto">
          <a:xfrm>
            <a:off x="7341080" y="1988840"/>
            <a:ext cx="1407384" cy="1215024"/>
          </a:xfrm>
          <a:prstGeom prst="rect">
            <a:avLst/>
          </a:prstGeom>
          <a:noFill/>
          <a:ln>
            <a:noFill/>
          </a:ln>
          <a:extLst>
            <a:ext uri="{53640926-AAD7-44D8-BBD7-CCE9431645EC}">
              <a14:shadowObscured xmlns:a14="http://schemas.microsoft.com/office/drawing/2010/main"/>
            </a:ext>
          </a:extLst>
        </p:spPr>
      </p:pic>
      <p:sp>
        <p:nvSpPr>
          <p:cNvPr id="12" name="Скругленный прямоугольник 11"/>
          <p:cNvSpPr/>
          <p:nvPr/>
        </p:nvSpPr>
        <p:spPr>
          <a:xfrm>
            <a:off x="3192155" y="1844824"/>
            <a:ext cx="2604860" cy="1543466"/>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4835216" y="2708920"/>
            <a:ext cx="888912" cy="592608"/>
          </a:xfrm>
          <a:prstGeom prst="rect">
            <a:avLst/>
          </a:prstGeom>
          <a:noFill/>
        </p:spPr>
      </p:pic>
      <p:sp>
        <p:nvSpPr>
          <p:cNvPr id="6" name="Прямоугольник 5"/>
          <p:cNvSpPr/>
          <p:nvPr/>
        </p:nvSpPr>
        <p:spPr>
          <a:xfrm>
            <a:off x="3203848" y="2780928"/>
            <a:ext cx="4572000" cy="492443"/>
          </a:xfrm>
          <a:prstGeom prst="rect">
            <a:avLst/>
          </a:prstGeom>
        </p:spPr>
        <p:txBody>
          <a:bodyPr>
            <a:spAutoFit/>
          </a:bodyPr>
          <a:lstStyle/>
          <a:p>
            <a:r>
              <a:rPr lang="ru-RU" sz="800" b="1" dirty="0">
                <a:solidFill>
                  <a:schemeClr val="bg1"/>
                </a:solidFill>
                <a:latin typeface="Times New Roman" panose="02020603050405020304" pitchFamily="18" charset="0"/>
                <a:cs typeface="Times New Roman" panose="02020603050405020304" pitchFamily="18" charset="0"/>
              </a:rPr>
              <a:t>ИНН</a:t>
            </a:r>
          </a:p>
          <a:p>
            <a:r>
              <a:rPr lang="ru-RU" b="1" dirty="0">
                <a:solidFill>
                  <a:schemeClr val="bg1"/>
                </a:solidFill>
                <a:latin typeface="Times New Roman" panose="02020603050405020304" pitchFamily="18" charset="0"/>
                <a:cs typeface="Times New Roman" panose="02020603050405020304" pitchFamily="18" charset="0"/>
              </a:rPr>
              <a:t>0000 0000 0000</a:t>
            </a:r>
          </a:p>
        </p:txBody>
      </p:sp>
      <p:sp>
        <p:nvSpPr>
          <p:cNvPr id="14" name="Прямоугольник 13"/>
          <p:cNvSpPr/>
          <p:nvPr/>
        </p:nvSpPr>
        <p:spPr>
          <a:xfrm>
            <a:off x="3923928" y="1988840"/>
            <a:ext cx="2119702" cy="523220"/>
          </a:xfrm>
          <a:prstGeom prst="rect">
            <a:avLst/>
          </a:prstGeom>
        </p:spPr>
        <p:txBody>
          <a:bodyPr wrap="square">
            <a:spAutoFit/>
          </a:bodyPr>
          <a:lstStyle/>
          <a:p>
            <a:r>
              <a:rPr lang="ru-RU" sz="1400" b="1" dirty="0">
                <a:solidFill>
                  <a:schemeClr val="bg1"/>
                </a:solidFill>
                <a:latin typeface="Times New Roman" panose="02020603050405020304" pitchFamily="18" charset="0"/>
                <a:cs typeface="Times New Roman" panose="02020603050405020304" pitchFamily="18" charset="0"/>
              </a:rPr>
              <a:t>ЕДИНЫЙ НАЛОГОВЫЙ СЧЕТ</a:t>
            </a:r>
          </a:p>
        </p:txBody>
      </p:sp>
      <p:pic>
        <p:nvPicPr>
          <p:cNvPr id="15" name="Рисунок 6" descr="C:\Users\panova_ea\Desktop\ФНС\Новая папка\word\jpg\true-logo-FNS.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0890" y="1988840"/>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482475" y="1556792"/>
            <a:ext cx="1865389" cy="738664"/>
          </a:xfrm>
          <a:prstGeom prst="rect">
            <a:avLst/>
          </a:prstGeom>
          <a:noFill/>
        </p:spPr>
        <p:txBody>
          <a:bodyPr wrap="square" rtlCol="0">
            <a:spAutoFit/>
          </a:bodyPr>
          <a:lstStyle/>
          <a:p>
            <a:pPr algn="ctr"/>
            <a:r>
              <a:rPr lang="ru-RU" sz="1400" b="1" dirty="0">
                <a:solidFill>
                  <a:schemeClr val="accent1">
                    <a:lumMod val="50000"/>
                  </a:schemeClr>
                </a:solidFill>
                <a:latin typeface="Times New Roman" panose="02020603050405020304" pitchFamily="18" charset="0"/>
                <a:cs typeface="Times New Roman" panose="02020603050405020304" pitchFamily="18" charset="0"/>
              </a:rPr>
              <a:t>Перечисление денежных средств на ЕНС</a:t>
            </a:r>
          </a:p>
        </p:txBody>
      </p:sp>
      <p:sp>
        <p:nvSpPr>
          <p:cNvPr id="17" name="Прямоугольник 16"/>
          <p:cNvSpPr/>
          <p:nvPr/>
        </p:nvSpPr>
        <p:spPr>
          <a:xfrm rot="20686573">
            <a:off x="639382" y="2184363"/>
            <a:ext cx="1204818"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ЕНП</a:t>
            </a:r>
          </a:p>
        </p:txBody>
      </p:sp>
      <p:sp>
        <p:nvSpPr>
          <p:cNvPr id="18" name="TextBox 17"/>
          <p:cNvSpPr txBox="1"/>
          <p:nvPr/>
        </p:nvSpPr>
        <p:spPr>
          <a:xfrm>
            <a:off x="5646871" y="1484784"/>
            <a:ext cx="1877457" cy="738664"/>
          </a:xfrm>
          <a:prstGeom prst="rect">
            <a:avLst/>
          </a:prstGeom>
          <a:noFill/>
        </p:spPr>
        <p:txBody>
          <a:bodyPr wrap="square" rtlCol="0">
            <a:spAutoFit/>
          </a:bodyPr>
          <a:lstStyle/>
          <a:p>
            <a:pPr algn="ctr"/>
            <a:r>
              <a:rPr lang="ru-RU" sz="1400" b="1" dirty="0">
                <a:solidFill>
                  <a:schemeClr val="accent1">
                    <a:lumMod val="50000"/>
                  </a:schemeClr>
                </a:solidFill>
                <a:latin typeface="Times New Roman" panose="02020603050405020304" pitchFamily="18" charset="0"/>
                <a:cs typeface="Times New Roman" panose="02020603050405020304" pitchFamily="18" charset="0"/>
              </a:rPr>
              <a:t>Распределение по соответствующим бюджетам</a:t>
            </a:r>
          </a:p>
        </p:txBody>
      </p:sp>
      <p:sp>
        <p:nvSpPr>
          <p:cNvPr id="19" name="Прямоугольник 18"/>
          <p:cNvSpPr/>
          <p:nvPr/>
        </p:nvSpPr>
        <p:spPr>
          <a:xfrm>
            <a:off x="7178665" y="2768055"/>
            <a:ext cx="921727"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latin typeface="Times New Roman" panose="02020603050405020304" pitchFamily="18" charset="0"/>
                <a:cs typeface="Times New Roman" panose="02020603050405020304" pitchFamily="18" charset="0"/>
              </a:rPr>
              <a:t>НДФЛ</a:t>
            </a:r>
          </a:p>
        </p:txBody>
      </p:sp>
      <p:sp>
        <p:nvSpPr>
          <p:cNvPr id="20" name="Прямоугольник 19"/>
          <p:cNvSpPr/>
          <p:nvPr/>
        </p:nvSpPr>
        <p:spPr>
          <a:xfrm>
            <a:off x="7466697" y="1975967"/>
            <a:ext cx="921727"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latin typeface="Times New Roman" panose="02020603050405020304" pitchFamily="18" charset="0"/>
                <a:cs typeface="Times New Roman" panose="02020603050405020304" pitchFamily="18" charset="0"/>
              </a:rPr>
              <a:t>НДС</a:t>
            </a:r>
          </a:p>
        </p:txBody>
      </p:sp>
      <p:sp>
        <p:nvSpPr>
          <p:cNvPr id="21" name="Прямоугольник 20"/>
          <p:cNvSpPr/>
          <p:nvPr/>
        </p:nvSpPr>
        <p:spPr>
          <a:xfrm>
            <a:off x="7884368" y="2263999"/>
            <a:ext cx="921727"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latin typeface="Times New Roman" panose="02020603050405020304" pitchFamily="18" charset="0"/>
                <a:cs typeface="Times New Roman" panose="02020603050405020304" pitchFamily="18" charset="0"/>
              </a:rPr>
              <a:t>СВ</a:t>
            </a:r>
          </a:p>
        </p:txBody>
      </p:sp>
      <p:graphicFrame>
        <p:nvGraphicFramePr>
          <p:cNvPr id="22" name="Схема 21"/>
          <p:cNvGraphicFramePr/>
          <p:nvPr>
            <p:extLst>
              <p:ext uri="{D42A27DB-BD31-4B8C-83A1-F6EECF244321}">
                <p14:modId xmlns:p14="http://schemas.microsoft.com/office/powerpoint/2010/main" val="3648702176"/>
              </p:ext>
            </p:extLst>
          </p:nvPr>
        </p:nvGraphicFramePr>
        <p:xfrm>
          <a:off x="2004392" y="2924944"/>
          <a:ext cx="6096000"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Объект 2"/>
          <p:cNvSpPr>
            <a:spLocks noGrp="1"/>
          </p:cNvSpPr>
          <p:nvPr>
            <p:ph sz="quarter" idx="13"/>
          </p:nvPr>
        </p:nvSpPr>
        <p:spPr>
          <a:xfrm>
            <a:off x="285466" y="5445224"/>
            <a:ext cx="5747379" cy="936104"/>
          </a:xfrm>
        </p:spPr>
        <p:txBody>
          <a:bodyPr>
            <a:normAutofit fontScale="92500" lnSpcReduction="10000"/>
          </a:bodyPr>
          <a:lstStyle/>
          <a:p>
            <a:r>
              <a:rPr lang="ru-RU" sz="1600" dirty="0">
                <a:solidFill>
                  <a:schemeClr val="tx1"/>
                </a:solidFill>
                <a:latin typeface="Arial" panose="020B0604020202020204" pitchFamily="34" charset="0"/>
                <a:cs typeface="Arial" panose="020B0604020202020204" pitchFamily="34" charset="0"/>
              </a:rPr>
              <a:t>Пени начисляются на отрицательное сальдо ЕНС за каждый календарный день просрочки уплаты налогов, начиная со дня возникновения недоимки по день уплаты включительно. </a:t>
            </a:r>
          </a:p>
        </p:txBody>
      </p:sp>
      <p:pic>
        <p:nvPicPr>
          <p:cNvPr id="23" name="Рисунок 6" descr="C:\Users\panova_ea\Desktop\ФНС\Новая папка\word\jpg\true-logo-FNS.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99" y="188640"/>
            <a:ext cx="740156" cy="7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92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532903" y="404664"/>
            <a:ext cx="8647609" cy="648072"/>
          </a:xfrm>
        </p:spPr>
        <p:txBody>
          <a:bodyPr/>
          <a:lstStyle/>
          <a:p>
            <a:pPr marL="0" indent="0" algn="ctr">
              <a:buNone/>
            </a:pPr>
            <a: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Сроки уплаты и представления отчетности</a:t>
            </a:r>
          </a:p>
        </p:txBody>
      </p:sp>
      <p:sp>
        <p:nvSpPr>
          <p:cNvPr id="3" name="Объект 2"/>
          <p:cNvSpPr>
            <a:spLocks noGrp="1"/>
          </p:cNvSpPr>
          <p:nvPr>
            <p:ph sz="quarter" idx="13"/>
          </p:nvPr>
        </p:nvSpPr>
        <p:spPr>
          <a:xfrm>
            <a:off x="131755" y="3501008"/>
            <a:ext cx="8839382" cy="1440162"/>
          </a:xfrm>
        </p:spPr>
        <p:txBody>
          <a:bodyPr>
            <a:normAutofit fontScale="77500" lnSpcReduction="20000"/>
          </a:bodyPr>
          <a:lstStyle/>
          <a:p>
            <a:r>
              <a:rPr lang="ru-RU" sz="2000" b="1" u="sng" dirty="0">
                <a:solidFill>
                  <a:schemeClr val="tx1"/>
                </a:solidFill>
                <a:latin typeface="Arial" panose="020B0604020202020204" pitchFamily="34" charset="0"/>
                <a:cs typeface="Arial" panose="020B0604020202020204" pitchFamily="34" charset="0"/>
              </a:rPr>
              <a:t>Особенности для НДФЛ:</a:t>
            </a:r>
          </a:p>
          <a:p>
            <a:pPr>
              <a:buFont typeface="Arial" panose="020B0604020202020204" pitchFamily="34" charset="0"/>
              <a:buChar char="−"/>
            </a:pPr>
            <a:r>
              <a:rPr lang="ru-RU" sz="2000" dirty="0">
                <a:solidFill>
                  <a:schemeClr val="tx1"/>
                </a:solidFill>
                <a:latin typeface="Arial" panose="020B0604020202020204" pitchFamily="34" charset="0"/>
                <a:cs typeface="Arial" panose="020B0604020202020204" pitchFamily="34" charset="0"/>
              </a:rPr>
              <a:t>за период с 23 числа прошлого месяца по 22 число текущего - не позднее 28 числа текущего месяца;</a:t>
            </a:r>
          </a:p>
          <a:p>
            <a:pPr>
              <a:buFont typeface="Arial" panose="020B0604020202020204" pitchFamily="34" charset="0"/>
              <a:buChar char="−"/>
            </a:pPr>
            <a:r>
              <a:rPr lang="ru-RU" sz="2000" dirty="0">
                <a:solidFill>
                  <a:schemeClr val="tx1"/>
                </a:solidFill>
                <a:latin typeface="Arial" panose="020B0604020202020204" pitchFamily="34" charset="0"/>
                <a:cs typeface="Arial" panose="020B0604020202020204" pitchFamily="34" charset="0"/>
              </a:rPr>
              <a:t>за период с 23 по 31 декабря - не позднее последнего рабочего дня календарного года;</a:t>
            </a:r>
          </a:p>
          <a:p>
            <a:pPr>
              <a:buFont typeface="Arial" panose="020B0604020202020204" pitchFamily="34" charset="0"/>
              <a:buChar char="−"/>
            </a:pPr>
            <a:r>
              <a:rPr lang="ru-RU" sz="2000" dirty="0">
                <a:solidFill>
                  <a:schemeClr val="tx1"/>
                </a:solidFill>
                <a:latin typeface="Arial" panose="020B0604020202020204" pitchFamily="34" charset="0"/>
                <a:cs typeface="Arial" panose="020B0604020202020204" pitchFamily="34" charset="0"/>
              </a:rPr>
              <a:t>за период с 1 по 22 января - не позднее 28 января.</a:t>
            </a:r>
          </a:p>
          <a:p>
            <a:pPr marL="45720" indent="0">
              <a:buNone/>
            </a:pPr>
            <a:endParaRPr lang="ru-RU" sz="2000" dirty="0">
              <a:latin typeface="Arial" panose="020B0604020202020204" pitchFamily="34" charset="0"/>
              <a:cs typeface="Arial" panose="020B0604020202020204" pitchFamily="34" charset="0"/>
            </a:endParaRPr>
          </a:p>
          <a:p>
            <a:endParaRPr lang="ru-RU" sz="2000" dirty="0">
              <a:solidFill>
                <a:schemeClr val="tx1"/>
              </a:solidFill>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600" smtClean="0"/>
              <a:t>6</a:t>
            </a:fld>
            <a:endParaRPr lang="ru-RU" sz="1600" dirty="0"/>
          </a:p>
        </p:txBody>
      </p:sp>
      <p:sp>
        <p:nvSpPr>
          <p:cNvPr id="6" name="Скругленный прямоугольник 5"/>
          <p:cNvSpPr/>
          <p:nvPr/>
        </p:nvSpPr>
        <p:spPr>
          <a:xfrm>
            <a:off x="4761926" y="1340768"/>
            <a:ext cx="33123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FFFF00"/>
                </a:solidFill>
              </a:rPr>
              <a:t>Единый срок уплаты налогов:</a:t>
            </a:r>
            <a:br>
              <a:rPr lang="ru-RU" dirty="0"/>
            </a:br>
            <a:r>
              <a:rPr lang="ru-RU" dirty="0"/>
              <a:t>28 число месяца</a:t>
            </a:r>
          </a:p>
        </p:txBody>
      </p:sp>
      <p:sp>
        <p:nvSpPr>
          <p:cNvPr id="9" name="Скругленный прямоугольник 8"/>
          <p:cNvSpPr/>
          <p:nvPr/>
        </p:nvSpPr>
        <p:spPr>
          <a:xfrm>
            <a:off x="1043608" y="1340768"/>
            <a:ext cx="33123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FFFF00"/>
                </a:solidFill>
                <a:effectLst>
                  <a:outerShdw blurRad="38100" dist="38100" dir="2700000" algn="tl">
                    <a:srgbClr val="000000">
                      <a:alpha val="43137"/>
                    </a:srgbClr>
                  </a:outerShdw>
                </a:effectLst>
              </a:rPr>
              <a:t>Единый срок сдачи отчетности:</a:t>
            </a:r>
            <a:br>
              <a:rPr lang="ru-RU" dirty="0"/>
            </a:br>
            <a:r>
              <a:rPr lang="ru-RU" dirty="0"/>
              <a:t>25 число месяца</a:t>
            </a:r>
          </a:p>
        </p:txBody>
      </p:sp>
      <p:sp>
        <p:nvSpPr>
          <p:cNvPr id="10" name="Скругленный прямоугольник 9"/>
          <p:cNvSpPr/>
          <p:nvPr/>
        </p:nvSpPr>
        <p:spPr>
          <a:xfrm>
            <a:off x="2483768" y="2492896"/>
            <a:ext cx="4104456" cy="86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rgbClr val="FFFF00"/>
                </a:solidFill>
              </a:rPr>
              <a:t>Срок уплаты для имущественных налогов ФЛ:</a:t>
            </a:r>
            <a:br>
              <a:rPr lang="ru-RU" dirty="0"/>
            </a:br>
            <a:r>
              <a:rPr lang="ru-RU" dirty="0"/>
              <a:t>1 декабря</a:t>
            </a:r>
          </a:p>
        </p:txBody>
      </p:sp>
      <p:sp>
        <p:nvSpPr>
          <p:cNvPr id="11" name="Объект 2"/>
          <p:cNvSpPr txBox="1">
            <a:spLocks/>
          </p:cNvSpPr>
          <p:nvPr/>
        </p:nvSpPr>
        <p:spPr>
          <a:xfrm>
            <a:off x="125106" y="4993253"/>
            <a:ext cx="8839382" cy="1440162"/>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ru-RU" sz="1600" b="1" u="sng" dirty="0">
                <a:solidFill>
                  <a:schemeClr val="tx1"/>
                </a:solidFill>
                <a:latin typeface="Arial" panose="020B0604020202020204" pitchFamily="34" charset="0"/>
                <a:cs typeface="Arial" panose="020B0604020202020204" pitchFamily="34" charset="0"/>
              </a:rPr>
              <a:t>Сроки подачи расчета 6-НДФЛ:</a:t>
            </a:r>
          </a:p>
          <a:p>
            <a:pPr lvl="0">
              <a:buFont typeface="Arial" panose="020B0604020202020204" pitchFamily="34" charset="0"/>
              <a:buChar char="−"/>
            </a:pPr>
            <a:r>
              <a:rPr lang="ru-RU" sz="1600" dirty="0">
                <a:solidFill>
                  <a:schemeClr val="tx1"/>
                </a:solidFill>
                <a:latin typeface="Arial" panose="020B0604020202020204" pitchFamily="34" charset="0"/>
                <a:cs typeface="Arial" panose="020B0604020202020204" pitchFamily="34" charset="0"/>
              </a:rPr>
              <a:t>за квартал, полугодие и 9 месяцев - не позднее 25 числа месяца, следующего за соответствующим периодом;</a:t>
            </a:r>
          </a:p>
          <a:p>
            <a:pPr lvl="0">
              <a:buFont typeface="Arial" panose="020B0604020202020204" pitchFamily="34" charset="0"/>
              <a:buChar char="−"/>
            </a:pPr>
            <a:r>
              <a:rPr lang="ru-RU" sz="1600" dirty="0">
                <a:solidFill>
                  <a:schemeClr val="tx1"/>
                </a:solidFill>
                <a:latin typeface="Arial" panose="020B0604020202020204" pitchFamily="34" charset="0"/>
                <a:cs typeface="Arial" panose="020B0604020202020204" pitchFamily="34" charset="0"/>
              </a:rPr>
              <a:t>за год – не позднее 25 февраля.</a:t>
            </a:r>
          </a:p>
          <a:p>
            <a:endParaRPr lang="ru-RU" sz="2000" dirty="0">
              <a:solidFill>
                <a:schemeClr val="tx1"/>
              </a:solidFill>
              <a:latin typeface="Arial" panose="020B0604020202020204" pitchFamily="34" charset="0"/>
              <a:cs typeface="Arial" panose="020B0604020202020204" pitchFamily="34" charset="0"/>
            </a:endParaRPr>
          </a:p>
        </p:txBody>
      </p:sp>
      <p:pic>
        <p:nvPicPr>
          <p:cNvPr id="12" name="Рисунок 6" descr="C:\Users\panova_ea\Desktop\ФНС\Новая папка\word\jpg\true-logo-FNS.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99" y="188640"/>
            <a:ext cx="740156" cy="7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26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23528" y="404664"/>
            <a:ext cx="8647609" cy="1080120"/>
          </a:xfrm>
        </p:spPr>
        <p:txBody>
          <a:bodyPr/>
          <a:lstStyle/>
          <a:p>
            <a:pPr marL="0" indent="0" algn="ctr">
              <a:buNone/>
            </a:pPr>
            <a: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Как заполнить и подать уведомление об исчисленных налогах и сборах</a:t>
            </a:r>
          </a:p>
        </p:txBody>
      </p:sp>
      <p:sp>
        <p:nvSpPr>
          <p:cNvPr id="3" name="Объект 2"/>
          <p:cNvSpPr>
            <a:spLocks noGrp="1"/>
          </p:cNvSpPr>
          <p:nvPr>
            <p:ph sz="quarter" idx="13"/>
          </p:nvPr>
        </p:nvSpPr>
        <p:spPr>
          <a:xfrm>
            <a:off x="304618" y="1484784"/>
            <a:ext cx="8666519" cy="936104"/>
          </a:xfrm>
        </p:spPr>
        <p:txBody>
          <a:bodyPr>
            <a:normAutofit fontScale="92500" lnSpcReduction="10000"/>
          </a:bodyPr>
          <a:lstStyle/>
          <a:p>
            <a:r>
              <a:rPr lang="ru-RU" sz="2000" b="1" u="sng" dirty="0">
                <a:solidFill>
                  <a:schemeClr val="tx1"/>
                </a:solidFill>
                <a:latin typeface="Arial" panose="020B0604020202020204" pitchFamily="34" charset="0"/>
                <a:cs typeface="Arial" panose="020B0604020202020204" pitchFamily="34" charset="0"/>
              </a:rPr>
              <a:t>Уведомление</a:t>
            </a:r>
            <a:r>
              <a:rPr lang="ru-RU" sz="2000" dirty="0">
                <a:solidFill>
                  <a:schemeClr val="tx1"/>
                </a:solidFill>
                <a:latin typeface="Arial" panose="020B0604020202020204" pitchFamily="34" charset="0"/>
                <a:cs typeface="Arial" panose="020B0604020202020204" pitchFamily="34" charset="0"/>
              </a:rPr>
              <a:t> – это документ, который нужно направить в налоговый орган, если установленный срок подачи декларации позднее срока уплаты. </a:t>
            </a:r>
          </a:p>
        </p:txBody>
      </p:sp>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600" smtClean="0"/>
              <a:t>7</a:t>
            </a:fld>
            <a:endParaRPr lang="ru-RU" sz="1600" dirty="0"/>
          </a:p>
        </p:txBody>
      </p:sp>
      <p:graphicFrame>
        <p:nvGraphicFramePr>
          <p:cNvPr id="16" name="Схема 15"/>
          <p:cNvGraphicFramePr/>
          <p:nvPr>
            <p:extLst>
              <p:ext uri="{D42A27DB-BD31-4B8C-83A1-F6EECF244321}">
                <p14:modId xmlns:p14="http://schemas.microsoft.com/office/powerpoint/2010/main" val="560472467"/>
              </p:ext>
            </p:extLst>
          </p:nvPr>
        </p:nvGraphicFramePr>
        <p:xfrm>
          <a:off x="395536" y="2420888"/>
          <a:ext cx="8466668" cy="18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8882" t="38644" r="5561" b="20113"/>
          <a:stretch/>
        </p:blipFill>
        <p:spPr bwMode="auto">
          <a:xfrm>
            <a:off x="395536" y="4437112"/>
            <a:ext cx="6456557" cy="175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Рисунок 6" descr="C:\Users\panova_ea\Desktop\ФНС\Новая папка\word\jpg\true-logo-FNS.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99" y="188640"/>
            <a:ext cx="740156" cy="7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43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23528" y="260648"/>
            <a:ext cx="8647609" cy="1080120"/>
          </a:xfrm>
        </p:spPr>
        <p:txBody>
          <a:bodyPr/>
          <a:lstStyle/>
          <a:p>
            <a:pPr marL="0" indent="0" algn="ctr">
              <a:buNone/>
            </a:pPr>
            <a: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Пример заполненного уведомления </a:t>
            </a:r>
            <a:b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 сроку 25.01.2023</a:t>
            </a:r>
          </a:p>
        </p:txBody>
      </p:sp>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600" smtClean="0"/>
              <a:t>8</a:t>
            </a:fld>
            <a:endParaRPr lang="ru-RU" sz="16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26" t="17766" r="35203" b="14320"/>
          <a:stretch/>
        </p:blipFill>
        <p:spPr bwMode="auto">
          <a:xfrm>
            <a:off x="1929858" y="1340768"/>
            <a:ext cx="4442342" cy="516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8272" t="56801" r="29232" b="21599"/>
          <a:stretch/>
        </p:blipFill>
        <p:spPr bwMode="auto">
          <a:xfrm>
            <a:off x="6985832" y="1425082"/>
            <a:ext cx="1690624" cy="164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descr="C:\Users\panova_ea\Desktop\ФНС\Новая папка\word\jpg\true-logo-FNS.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99" y="188640"/>
            <a:ext cx="740156" cy="7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806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41" y="4725143"/>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23528" y="404664"/>
            <a:ext cx="8647609" cy="1080120"/>
          </a:xfrm>
        </p:spPr>
        <p:txBody>
          <a:bodyPr/>
          <a:lstStyle/>
          <a:p>
            <a:pPr marL="0" indent="0" algn="ctr">
              <a:buNone/>
            </a:pPr>
            <a:r>
              <a:rPr lang="ru-RU" sz="28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Особенности Уведомлений в 2023 году</a:t>
            </a:r>
          </a:p>
        </p:txBody>
      </p:sp>
      <p:sp>
        <p:nvSpPr>
          <p:cNvPr id="3" name="Объект 2"/>
          <p:cNvSpPr>
            <a:spLocks noGrp="1"/>
          </p:cNvSpPr>
          <p:nvPr>
            <p:ph sz="quarter" idx="13"/>
          </p:nvPr>
        </p:nvSpPr>
        <p:spPr>
          <a:xfrm>
            <a:off x="304618" y="1196752"/>
            <a:ext cx="8666519" cy="936104"/>
          </a:xfrm>
        </p:spPr>
        <p:txBody>
          <a:bodyPr>
            <a:normAutofit fontScale="92500" lnSpcReduction="10000"/>
          </a:bodyPr>
          <a:lstStyle/>
          <a:p>
            <a:r>
              <a:rPr lang="ru-RU" sz="2000" dirty="0">
                <a:solidFill>
                  <a:schemeClr val="tx1"/>
                </a:solidFill>
                <a:latin typeface="Arial" panose="020B0604020202020204" pitchFamily="34" charset="0"/>
                <a:cs typeface="Arial" panose="020B0604020202020204" pitchFamily="34" charset="0"/>
              </a:rPr>
              <a:t>В 2023 году Уведомление можно подать в виде Распоряжения  - то есть обычной платежки с реквизитами для распределения перечисленных денег: ИНН, КПП, КБК, ОКТМО.</a:t>
            </a:r>
          </a:p>
          <a:p>
            <a:endParaRPr lang="ru-RU" sz="2000" dirty="0">
              <a:solidFill>
                <a:schemeClr val="tx1"/>
              </a:solidFill>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a:xfrm>
            <a:off x="8517209" y="6309320"/>
            <a:ext cx="401960" cy="365125"/>
          </a:xfrm>
        </p:spPr>
        <p:txBody>
          <a:bodyPr/>
          <a:lstStyle/>
          <a:p>
            <a:fld id="{B19B0651-EE4F-4900-A07F-96A6BFA9D0F0}" type="slidenum">
              <a:rPr lang="ru-RU" sz="1600" smtClean="0"/>
              <a:t>9</a:t>
            </a:fld>
            <a:endParaRPr lang="ru-RU" sz="1600" dirty="0"/>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480" t="23546" r="50033" b="11685"/>
          <a:stretch/>
        </p:blipFill>
        <p:spPr bwMode="auto">
          <a:xfrm>
            <a:off x="2411760" y="2089165"/>
            <a:ext cx="4041712" cy="453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99" y="188640"/>
            <a:ext cx="740156" cy="7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47953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TotalTime>
  <Words>1359</Words>
  <Application>Microsoft Office PowerPoint</Application>
  <PresentationFormat>Экран (4:3)</PresentationFormat>
  <Paragraphs>133</Paragraphs>
  <Slides>11</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Georgia</vt:lpstr>
      <vt:lpstr>Times New Roman</vt:lpstr>
      <vt:lpstr>Trebuchet MS</vt:lpstr>
      <vt:lpstr>Воздушный поток</vt:lpstr>
      <vt:lpstr>О введении с 01.01.2023 года «Единого налогового счета налогоплательщика»  (Федеральный закон от 14.07.2022 № 263-ФЗ) </vt:lpstr>
      <vt:lpstr>Единый налоговый счет (ЕНС)</vt:lpstr>
      <vt:lpstr>Почему в реквизитах на перечисление ЕНП указано УФК по Тульской области?</vt:lpstr>
      <vt:lpstr>Что такое сальдо ЕНС?</vt:lpstr>
      <vt:lpstr>Распределение ЕНП по налогам и бюджетам. Порядок и сроки начисления пеней. </vt:lpstr>
      <vt:lpstr>Сроки уплаты и представления отчетности</vt:lpstr>
      <vt:lpstr>Как заполнить и подать уведомление об исчисленных налогах и сборах</vt:lpstr>
      <vt:lpstr>Пример заполненного уведомления  по сроку 25.01.2023</vt:lpstr>
      <vt:lpstr>Особенности Уведомлений в 2023 году</vt:lpstr>
      <vt:lpstr>Что такое зарезервированная сумма?</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введении с 01.01.2023 года института  «Единого налогового счета налогоплательщика»  (Федеральный закон от 14.07.2022 № 263-ФЗ) </dc:title>
  <dc:creator>Черемушкина Алена Михайловна</dc:creator>
  <cp:lastModifiedBy>user</cp:lastModifiedBy>
  <cp:revision>23</cp:revision>
  <dcterms:created xsi:type="dcterms:W3CDTF">2023-02-07T12:50:40Z</dcterms:created>
  <dcterms:modified xsi:type="dcterms:W3CDTF">2023-04-27T08:09:51Z</dcterms:modified>
</cp:coreProperties>
</file>